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handoutMasterIdLst>
    <p:handoutMasterId r:id="rId73"/>
  </p:handoutMasterIdLst>
  <p:sldIdLst>
    <p:sldId id="256" r:id="rId2"/>
    <p:sldId id="258" r:id="rId3"/>
    <p:sldId id="257" r:id="rId4"/>
    <p:sldId id="325" r:id="rId5"/>
    <p:sldId id="32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8288000" cy="10287000"/>
  <p:notesSz cx="6858000" cy="9144000"/>
  <p:embeddedFontLst>
    <p:embeddedFont>
      <p:font typeface="Agrandir" panose="020B0604020202020204" charset="0"/>
      <p:regular r:id="rId74"/>
    </p:embeddedFont>
    <p:embeddedFont>
      <p:font typeface="Bell MT" panose="02020503060305020303" pitchFamily="18" charset="0"/>
      <p:regular r:id="rId75"/>
      <p:bold r:id="rId76"/>
      <p:italic r:id="rId77"/>
    </p:embeddedFont>
    <p:embeddedFont>
      <p:font typeface="LatO" panose="020F0502020204030203" pitchFamily="34" charset="0"/>
      <p:regular r:id="rId78"/>
      <p:bold r:id="rId79"/>
      <p:italic r:id="rId80"/>
      <p:boldItalic r:id="rId81"/>
    </p:embeddedFont>
    <p:embeddedFont>
      <p:font typeface="Palatino Linotype" panose="02040502050505030304" pitchFamily="18" charset="0"/>
      <p:regular r:id="rId82"/>
      <p:bold r:id="rId83"/>
      <p:italic r:id="rId84"/>
      <p:boldItalic r:id="rId85"/>
    </p:embeddedFont>
    <p:embeddedFont>
      <p:font typeface="Plantagenet Cherokee" panose="02020602070100000000" pitchFamily="18" charset="0"/>
      <p:regular r:id="rId86"/>
    </p:embeddedFont>
    <p:embeddedFont>
      <p:font typeface="Tahoma" panose="020B0604030504040204" pitchFamily="34" charset="0"/>
      <p:regular r:id="rId87"/>
      <p:bold r:id="rId88"/>
    </p:embeddedFont>
    <p:embeddedFont>
      <p:font typeface="Times New Roman Bold" panose="02020803070505020304" pitchFamily="18" charset="0"/>
      <p:regular r:id="rId89"/>
      <p:bold r:id="rId90"/>
    </p:embeddedFont>
    <p:embeddedFont>
      <p:font typeface="TT Rounds Condensed" panose="020B0604020202020204" charset="0"/>
      <p:regular r:id="rId91"/>
    </p:embeddedFont>
    <p:embeddedFont>
      <p:font typeface="TT Rounds Condensed Bold" panose="020B0604020202020204" charset="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Kumar" userId="402757810e7a44a5" providerId="LiveId" clId="{E966BA49-5F77-4BED-B412-434313D310F6}"/>
    <pc:docChg chg="modSld">
      <pc:chgData name="hemanth Kumar" userId="402757810e7a44a5" providerId="LiveId" clId="{E966BA49-5F77-4BED-B412-434313D310F6}" dt="2024-09-06T02:15:14.921" v="7" actId="20577"/>
      <pc:docMkLst>
        <pc:docMk/>
      </pc:docMkLst>
      <pc:sldChg chg="modSp mod">
        <pc:chgData name="hemanth Kumar" userId="402757810e7a44a5" providerId="LiveId" clId="{E966BA49-5F77-4BED-B412-434313D310F6}" dt="2024-09-06T02:15:14.921" v="7" actId="20577"/>
        <pc:sldMkLst>
          <pc:docMk/>
          <pc:sldMk cId="0" sldId="263"/>
        </pc:sldMkLst>
        <pc:spChg chg="mod">
          <ac:chgData name="hemanth Kumar" userId="402757810e7a44a5" providerId="LiveId" clId="{E966BA49-5F77-4BED-B412-434313D310F6}" dt="2024-09-06T02:15:14.921" v="7" actId="20577"/>
          <ac:spMkLst>
            <pc:docMk/>
            <pc:sldMk cId="0" sldId="263"/>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67B49C-105A-53C3-CC0B-8AB5627CBE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ED9DCA7-135E-93FA-F804-017970309E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DD5FB-86CC-4ED5-A852-8C37BA630A9E}" type="datetimeFigureOut">
              <a:rPr lang="en-IN" smtClean="0"/>
              <a:t>06-09-2024</a:t>
            </a:fld>
            <a:endParaRPr lang="en-IN"/>
          </a:p>
        </p:txBody>
      </p:sp>
      <p:sp>
        <p:nvSpPr>
          <p:cNvPr id="4" name="Footer Placeholder 3">
            <a:extLst>
              <a:ext uri="{FF2B5EF4-FFF2-40B4-BE49-F238E27FC236}">
                <a16:creationId xmlns:a16="http://schemas.microsoft.com/office/drawing/2014/main" id="{5293C4D0-0BEB-D592-0828-6A1DCB8812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E02EC09-3387-98A9-108C-377F0BF311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1D8F2-B304-4B1B-A202-083906300E69}" type="slidenum">
              <a:rPr lang="en-IN" smtClean="0"/>
              <a:t>‹#›</a:t>
            </a:fld>
            <a:endParaRPr lang="en-IN"/>
          </a:p>
        </p:txBody>
      </p:sp>
    </p:spTree>
    <p:extLst>
      <p:ext uri="{BB962C8B-B14F-4D97-AF65-F5344CB8AC3E}">
        <p14:creationId xmlns:p14="http://schemas.microsoft.com/office/powerpoint/2010/main" val="2145646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7A810-4E80-4031-B1F4-CFA691FEB7EC}"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3176A-252D-487B-AB74-27521F03EDCD}" type="slidenum">
              <a:rPr lang="en-US" smtClean="0"/>
              <a:t>‹#›</a:t>
            </a:fld>
            <a:endParaRPr lang="en-US"/>
          </a:p>
        </p:txBody>
      </p:sp>
    </p:spTree>
    <p:extLst>
      <p:ext uri="{BB962C8B-B14F-4D97-AF65-F5344CB8AC3E}">
        <p14:creationId xmlns:p14="http://schemas.microsoft.com/office/powerpoint/2010/main" val="22001286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E3176A-252D-487B-AB74-27521F03EDCD}" type="slidenum">
              <a:rPr lang="en-US" smtClean="0"/>
              <a:t>1</a:t>
            </a:fld>
            <a:endParaRPr lang="en-US"/>
          </a:p>
        </p:txBody>
      </p:sp>
    </p:spTree>
    <p:extLst>
      <p:ext uri="{BB962C8B-B14F-4D97-AF65-F5344CB8AC3E}">
        <p14:creationId xmlns:p14="http://schemas.microsoft.com/office/powerpoint/2010/main" val="393789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7599" lvl="2" algn="just">
              <a:lnSpc>
                <a:spcPts val="4479"/>
              </a:lnSpc>
            </a:pPr>
            <a:r>
              <a:rPr lang="en-US" sz="1200" dirty="0">
                <a:solidFill>
                  <a:srgbClr val="000000"/>
                </a:solidFill>
                <a:latin typeface="Palatino Linotype" panose="02040502050505030304" pitchFamily="18" charset="0"/>
                <a:ea typeface="Times New Roman"/>
                <a:cs typeface="Times New Roman"/>
                <a:sym typeface="Times New Roman"/>
              </a:rPr>
              <a:t>A Histogram is a type of chart that shows the frequency distribution of data points across a continuous range of numerical values.</a:t>
            </a:r>
          </a:p>
          <a:p>
            <a:pPr marL="731399" lvl="2" indent="-243800" algn="l">
              <a:lnSpc>
                <a:spcPts val="4479"/>
              </a:lnSpc>
            </a:pPr>
            <a:endParaRPr lang="en-US" sz="1200" dirty="0">
              <a:solidFill>
                <a:srgbClr val="000000"/>
              </a:solidFill>
              <a:latin typeface="Times New Roman"/>
              <a:ea typeface="Times New Roman"/>
              <a:cs typeface="Times New Roman"/>
              <a:sym typeface="Times New Roman"/>
            </a:endParaRP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19</a:t>
            </a:fld>
            <a:endParaRPr lang="en-US"/>
          </a:p>
        </p:txBody>
      </p:sp>
    </p:spTree>
    <p:extLst>
      <p:ext uri="{BB962C8B-B14F-4D97-AF65-F5344CB8AC3E}">
        <p14:creationId xmlns:p14="http://schemas.microsoft.com/office/powerpoint/2010/main" val="181004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4480"/>
              </a:lnSpc>
            </a:pPr>
            <a:r>
              <a:rPr lang="en-US" sz="1200" dirty="0">
                <a:solidFill>
                  <a:srgbClr val="000000"/>
                </a:solidFill>
                <a:latin typeface="Times New Roman"/>
                <a:ea typeface="Times New Roman"/>
                <a:cs typeface="Times New Roman"/>
                <a:sym typeface="Times New Roman"/>
              </a:rPr>
              <a:t>For Categorical data,  we used Bar plot for understanding the pattern for Approval Status.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20</a:t>
            </a:fld>
            <a:endParaRPr lang="en-US"/>
          </a:p>
        </p:txBody>
      </p:sp>
    </p:spTree>
    <p:extLst>
      <p:ext uri="{BB962C8B-B14F-4D97-AF65-F5344CB8AC3E}">
        <p14:creationId xmlns:p14="http://schemas.microsoft.com/office/powerpoint/2010/main" val="26193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4413"/>
              </a:lnSpc>
            </a:pPr>
            <a:endParaRPr lang="en-US" dirty="0"/>
          </a:p>
          <a:p>
            <a:pPr algn="ctr">
              <a:lnSpc>
                <a:spcPts val="4480"/>
              </a:lnSpc>
            </a:pPr>
            <a:r>
              <a:rPr lang="en-US" sz="1200" dirty="0">
                <a:solidFill>
                  <a:srgbClr val="000000"/>
                </a:solidFill>
                <a:latin typeface="Times New Roman"/>
                <a:ea typeface="Times New Roman"/>
                <a:cs typeface="Times New Roman"/>
                <a:sym typeface="Times New Roman"/>
              </a:rPr>
              <a:t>A correlation matrix is a statistical technique used to evaluate the relationship between two variables in a data set.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21</a:t>
            </a:fld>
            <a:endParaRPr lang="en-US"/>
          </a:p>
        </p:txBody>
      </p:sp>
    </p:spTree>
    <p:extLst>
      <p:ext uri="{BB962C8B-B14F-4D97-AF65-F5344CB8AC3E}">
        <p14:creationId xmlns:p14="http://schemas.microsoft.com/office/powerpoint/2010/main" val="40676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gave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31</a:t>
            </a:fld>
            <a:endParaRPr lang="en-US"/>
          </a:p>
        </p:txBody>
      </p:sp>
    </p:spTree>
    <p:extLst>
      <p:ext uri="{BB962C8B-B14F-4D97-AF65-F5344CB8AC3E}">
        <p14:creationId xmlns:p14="http://schemas.microsoft.com/office/powerpoint/2010/main" val="8609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achieves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32</a:t>
            </a:fld>
            <a:endParaRPr lang="en-US"/>
          </a:p>
        </p:txBody>
      </p:sp>
    </p:spTree>
    <p:extLst>
      <p:ext uri="{BB962C8B-B14F-4D97-AF65-F5344CB8AC3E}">
        <p14:creationId xmlns:p14="http://schemas.microsoft.com/office/powerpoint/2010/main" val="127269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Bagging achieves the highest accuracy with the dataset containing All Data and Data with No Multicollinearity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33</a:t>
            </a:fld>
            <a:endParaRPr lang="en-US"/>
          </a:p>
        </p:txBody>
      </p:sp>
    </p:spTree>
    <p:extLst>
      <p:ext uri="{BB962C8B-B14F-4D97-AF65-F5344CB8AC3E}">
        <p14:creationId xmlns:p14="http://schemas.microsoft.com/office/powerpoint/2010/main" val="34175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Random Forest  achieves the highest accuracy with the dataset containing  All Data, Data with </a:t>
            </a:r>
            <a:r>
              <a:rPr lang="en-US" sz="1200" dirty="0" err="1">
                <a:solidFill>
                  <a:srgbClr val="000000"/>
                </a:solidFill>
                <a:latin typeface="Times New Roman"/>
                <a:ea typeface="Times New Roman"/>
                <a:cs typeface="Times New Roman"/>
                <a:sym typeface="Times New Roman"/>
              </a:rPr>
              <a:t>NoMulticolinearity</a:t>
            </a:r>
            <a:r>
              <a:rPr lang="en-US" sz="1200" dirty="0">
                <a:solidFill>
                  <a:srgbClr val="000000"/>
                </a:solidFill>
                <a:latin typeface="Times New Roman"/>
                <a:ea typeface="Times New Roman"/>
                <a:cs typeface="Times New Roman"/>
                <a:sym typeface="Times New Roman"/>
              </a:rPr>
              <a:t> Features and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34</a:t>
            </a:fld>
            <a:endParaRPr lang="en-US"/>
          </a:p>
        </p:txBody>
      </p:sp>
    </p:spTree>
    <p:extLst>
      <p:ext uri="{BB962C8B-B14F-4D97-AF65-F5344CB8AC3E}">
        <p14:creationId xmlns:p14="http://schemas.microsoft.com/office/powerpoint/2010/main" val="359627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95051110@N07/28344087644"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quoteinspector.com/images/credit/credit-cards-cash/"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enago.com/academy/top-10-questions-for-a-complete-literature-review/"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9269" b="-9269"/>
              </a:stretch>
            </a:blipFill>
          </p:spPr>
          <p:txBody>
            <a:bodyPr/>
            <a:lstStyle/>
            <a:p>
              <a:endParaRPr lang="en-US" dirty="0"/>
            </a:p>
          </p:txBody>
        </p:sp>
      </p:grpSp>
      <p:sp>
        <p:nvSpPr>
          <p:cNvPr id="4" name="TextBox 4"/>
          <p:cNvSpPr txBox="1"/>
          <p:nvPr/>
        </p:nvSpPr>
        <p:spPr>
          <a:xfrm>
            <a:off x="1582883" y="857250"/>
            <a:ext cx="15122234" cy="2376676"/>
          </a:xfrm>
          <a:prstGeom prst="rect">
            <a:avLst/>
          </a:prstGeom>
        </p:spPr>
        <p:txBody>
          <a:bodyPr lIns="0" tIns="0" rIns="0" bIns="0" rtlCol="0" anchor="t">
            <a:spAutoFit/>
          </a:bodyPr>
          <a:lstStyle/>
          <a:p>
            <a:pPr algn="ctr">
              <a:lnSpc>
                <a:spcPts val="9240"/>
              </a:lnSpc>
            </a:pPr>
            <a:r>
              <a:rPr lang="en-US" sz="8400" dirty="0">
                <a:solidFill>
                  <a:srgbClr val="000000"/>
                </a:solidFill>
                <a:latin typeface="Bell MT" panose="02020503060305020303" pitchFamily="18" charset="0"/>
                <a:ea typeface="Times New Roman"/>
                <a:cs typeface="Times New Roman"/>
                <a:sym typeface="Times New Roman"/>
              </a:rPr>
              <a:t>PREDICTION OF CREDIT CARD APPROVAL </a:t>
            </a:r>
          </a:p>
        </p:txBody>
      </p:sp>
      <p:sp>
        <p:nvSpPr>
          <p:cNvPr id="5" name="TextBox 5"/>
          <p:cNvSpPr txBox="1"/>
          <p:nvPr/>
        </p:nvSpPr>
        <p:spPr>
          <a:xfrm>
            <a:off x="0" y="7458469"/>
            <a:ext cx="18288000" cy="3405612"/>
          </a:xfrm>
          <a:prstGeom prst="rect">
            <a:avLst/>
          </a:prstGeom>
          <a:solidFill>
            <a:schemeClr val="bg2">
              <a:lumMod val="90000"/>
            </a:schemeClr>
          </a:solidFill>
        </p:spPr>
        <p:txBody>
          <a:bodyPr lIns="0" tIns="0" rIns="0" bIns="0" rtlCol="0" anchor="t">
            <a:spAutoFit/>
          </a:bodyPr>
          <a:lstStyle/>
          <a:p>
            <a:pPr algn="ctr">
              <a:lnSpc>
                <a:spcPts val="4480"/>
              </a:lnSpc>
            </a:pPr>
            <a:endParaRPr lang="en-US" sz="3500" u="sng"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a:p>
            <a:pPr algn="ctr">
              <a:lnSpc>
                <a:spcPts val="4480"/>
              </a:lnSpc>
            </a:pPr>
            <a:r>
              <a:rPr lang="en-US" sz="3500" u="sng"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Presented By </a:t>
            </a:r>
          </a:p>
          <a:p>
            <a:pPr algn="ctr">
              <a:lnSpc>
                <a:spcPts val="4480"/>
              </a:lnSpc>
            </a:pPr>
            <a:r>
              <a:rPr lang="en-US" sz="3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 U.PURNIMA RAMANA | I.BHAVANI | P.SAI PRASANNA</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Group 4 (M.Sc. Applied Statistics)</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AURORA’S DEGREE &amp; PG COLLEGE</a:t>
            </a:r>
          </a:p>
          <a:p>
            <a:pPr algn="ctr">
              <a:lnSpc>
                <a:spcPts val="4480"/>
              </a:lnSpc>
            </a:pPr>
            <a:endParaRPr lang="en-US" sz="320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Bold"/>
            </a:endParaRPr>
          </a:p>
        </p:txBody>
      </p:sp>
      <p:grpSp>
        <p:nvGrpSpPr>
          <p:cNvPr id="6" name="Group 6"/>
          <p:cNvGrpSpPr/>
          <p:nvPr/>
        </p:nvGrpSpPr>
        <p:grpSpPr>
          <a:xfrm>
            <a:off x="16383000" y="372282"/>
            <a:ext cx="1590041" cy="1570817"/>
            <a:chOff x="0" y="0"/>
            <a:chExt cx="1182707" cy="1113136"/>
          </a:xfrm>
        </p:grpSpPr>
        <p:sp>
          <p:nvSpPr>
            <p:cNvPr id="7" name="Freeform 7"/>
            <p:cNvSpPr/>
            <p:nvPr/>
          </p:nvSpPr>
          <p:spPr>
            <a:xfrm>
              <a:off x="0" y="0"/>
              <a:ext cx="1182751" cy="1113155"/>
            </a:xfrm>
            <a:custGeom>
              <a:avLst/>
              <a:gdLst/>
              <a:ahLst/>
              <a:cxnLst/>
              <a:rect l="l" t="t" r="r" b="b"/>
              <a:pathLst>
                <a:path w="1182751" h="1113155">
                  <a:moveTo>
                    <a:pt x="0" y="0"/>
                  </a:moveTo>
                  <a:lnTo>
                    <a:pt x="1182751" y="0"/>
                  </a:lnTo>
                  <a:lnTo>
                    <a:pt x="1182751" y="1113155"/>
                  </a:lnTo>
                  <a:lnTo>
                    <a:pt x="0" y="1113155"/>
                  </a:lnTo>
                  <a:lnTo>
                    <a:pt x="0" y="0"/>
                  </a:lnTo>
                  <a:close/>
                </a:path>
              </a:pathLst>
            </a:custGeom>
            <a:blipFill>
              <a:blip r:embed="rId4"/>
              <a:stretch>
                <a:fillRect t="-101" r="3" b="-99"/>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217512"/>
            <a:ext cx="14859000" cy="1105495"/>
          </a:xfrm>
          <a:prstGeom prst="rect">
            <a:avLst/>
          </a:prstGeom>
        </p:spPr>
        <p:txBody>
          <a:bodyPr wrap="square" lIns="0" tIns="0" rIns="0" bIns="0" rtlCol="0" anchor="t">
            <a:spAutoFit/>
          </a:bodyPr>
          <a:lstStyle/>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Dataset of Credit Card Approval is a secondary data.</a:t>
            </a:r>
          </a:p>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It contains 690 rows and 16 Columns.</a:t>
            </a:r>
          </a:p>
        </p:txBody>
      </p:sp>
      <p:grpSp>
        <p:nvGrpSpPr>
          <p:cNvPr id="3" name="Group 3"/>
          <p:cNvGrpSpPr/>
          <p:nvPr/>
        </p:nvGrpSpPr>
        <p:grpSpPr>
          <a:xfrm>
            <a:off x="4057990" y="3444208"/>
            <a:ext cx="3627686" cy="5175953"/>
            <a:chOff x="0" y="0"/>
            <a:chExt cx="4836915" cy="6901271"/>
          </a:xfrm>
        </p:grpSpPr>
        <p:sp>
          <p:nvSpPr>
            <p:cNvPr id="4" name="Freeform 4"/>
            <p:cNvSpPr/>
            <p:nvPr/>
          </p:nvSpPr>
          <p:spPr>
            <a:xfrm>
              <a:off x="0" y="0"/>
              <a:ext cx="4622800" cy="6633210"/>
            </a:xfrm>
            <a:custGeom>
              <a:avLst/>
              <a:gdLst/>
              <a:ahLst/>
              <a:cxnLst/>
              <a:rect l="l" t="t" r="r" b="b"/>
              <a:pathLst>
                <a:path w="4622800" h="6633210">
                  <a:moveTo>
                    <a:pt x="4622800" y="25400"/>
                  </a:moveTo>
                  <a:lnTo>
                    <a:pt x="4622800" y="5681726"/>
                  </a:lnTo>
                  <a:cubicBezTo>
                    <a:pt x="4622800" y="5692013"/>
                    <a:pt x="4616577" y="5701411"/>
                    <a:pt x="4606925" y="5705221"/>
                  </a:cubicBezTo>
                  <a:lnTo>
                    <a:pt x="2320925" y="6630797"/>
                  </a:lnTo>
                  <a:cubicBezTo>
                    <a:pt x="2314829" y="6633210"/>
                    <a:pt x="2307971" y="6633210"/>
                    <a:pt x="2301875" y="6630797"/>
                  </a:cubicBezTo>
                  <a:lnTo>
                    <a:pt x="15875" y="5705221"/>
                  </a:lnTo>
                  <a:cubicBezTo>
                    <a:pt x="6223" y="5701411"/>
                    <a:pt x="0" y="5692140"/>
                    <a:pt x="0" y="5681726"/>
                  </a:cubicBezTo>
                  <a:lnTo>
                    <a:pt x="0" y="25400"/>
                  </a:lnTo>
                  <a:cubicBezTo>
                    <a:pt x="0" y="11430"/>
                    <a:pt x="11430" y="0"/>
                    <a:pt x="25400" y="0"/>
                  </a:cubicBezTo>
                  <a:lnTo>
                    <a:pt x="4597400" y="0"/>
                  </a:lnTo>
                  <a:cubicBezTo>
                    <a:pt x="4611370" y="0"/>
                    <a:pt x="4622800" y="11430"/>
                    <a:pt x="4622800" y="25400"/>
                  </a:cubicBezTo>
                  <a:moveTo>
                    <a:pt x="4572000" y="25400"/>
                  </a:moveTo>
                  <a:lnTo>
                    <a:pt x="4597400" y="25400"/>
                  </a:lnTo>
                  <a:lnTo>
                    <a:pt x="4597400" y="50800"/>
                  </a:lnTo>
                  <a:lnTo>
                    <a:pt x="25400" y="50800"/>
                  </a:lnTo>
                  <a:lnTo>
                    <a:pt x="25400" y="25400"/>
                  </a:lnTo>
                  <a:lnTo>
                    <a:pt x="50800" y="25400"/>
                  </a:lnTo>
                  <a:lnTo>
                    <a:pt x="50800" y="5681726"/>
                  </a:lnTo>
                  <a:lnTo>
                    <a:pt x="25400" y="5681726"/>
                  </a:lnTo>
                  <a:lnTo>
                    <a:pt x="34925" y="5658231"/>
                  </a:lnTo>
                  <a:lnTo>
                    <a:pt x="2320925" y="6583807"/>
                  </a:lnTo>
                  <a:lnTo>
                    <a:pt x="2311400" y="6607302"/>
                  </a:lnTo>
                  <a:lnTo>
                    <a:pt x="2301875" y="6583807"/>
                  </a:lnTo>
                  <a:lnTo>
                    <a:pt x="4587875" y="5658231"/>
                  </a:lnTo>
                  <a:lnTo>
                    <a:pt x="4597400" y="5681726"/>
                  </a:lnTo>
                  <a:lnTo>
                    <a:pt x="4572000" y="5681726"/>
                  </a:lnTo>
                  <a:lnTo>
                    <a:pt x="4572000" y="25400"/>
                  </a:lnTo>
                  <a:close/>
                </a:path>
              </a:pathLst>
            </a:custGeom>
            <a:solidFill>
              <a:srgbClr val="000000"/>
            </a:solidFill>
          </p:spPr>
          <p:txBody>
            <a:bodyPr/>
            <a:lstStyle/>
            <a:p>
              <a:endParaRPr lang="en-US"/>
            </a:p>
          </p:txBody>
        </p:sp>
      </p:grpSp>
      <p:sp>
        <p:nvSpPr>
          <p:cNvPr id="5" name="TextBox 5"/>
          <p:cNvSpPr txBox="1"/>
          <p:nvPr/>
        </p:nvSpPr>
        <p:spPr>
          <a:xfrm>
            <a:off x="4057968" y="3582545"/>
            <a:ext cx="3327399" cy="2843535"/>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Age</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Debt</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Years employed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Credit score</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Income</a:t>
            </a:r>
          </a:p>
        </p:txBody>
      </p:sp>
      <p:sp>
        <p:nvSpPr>
          <p:cNvPr id="6" name="Freeform 6"/>
          <p:cNvSpPr/>
          <p:nvPr/>
        </p:nvSpPr>
        <p:spPr>
          <a:xfrm>
            <a:off x="8625909" y="5115894"/>
            <a:ext cx="815767" cy="815767"/>
          </a:xfrm>
          <a:custGeom>
            <a:avLst/>
            <a:gdLst/>
            <a:ahLst/>
            <a:cxnLst/>
            <a:rect l="l" t="t" r="r" b="b"/>
            <a:pathLst>
              <a:path w="815767" h="815767">
                <a:moveTo>
                  <a:pt x="0" y="0"/>
                </a:moveTo>
                <a:lnTo>
                  <a:pt x="815767" y="0"/>
                </a:lnTo>
                <a:lnTo>
                  <a:pt x="815767" y="815767"/>
                </a:lnTo>
                <a:lnTo>
                  <a:pt x="0" y="815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6172200" y="2592928"/>
            <a:ext cx="8991600" cy="517065"/>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Categorical Variables </a:t>
            </a:r>
          </a:p>
        </p:txBody>
      </p:sp>
      <p:grpSp>
        <p:nvGrpSpPr>
          <p:cNvPr id="8" name="Group 8"/>
          <p:cNvGrpSpPr/>
          <p:nvPr/>
        </p:nvGrpSpPr>
        <p:grpSpPr>
          <a:xfrm>
            <a:off x="10557735" y="3436588"/>
            <a:ext cx="3939181" cy="6420612"/>
            <a:chOff x="0" y="0"/>
            <a:chExt cx="5252241" cy="8560816"/>
          </a:xfrm>
        </p:grpSpPr>
        <p:sp>
          <p:nvSpPr>
            <p:cNvPr id="9" name="Freeform 9"/>
            <p:cNvSpPr/>
            <p:nvPr/>
          </p:nvSpPr>
          <p:spPr>
            <a:xfrm>
              <a:off x="0" y="0"/>
              <a:ext cx="5252212" cy="8561070"/>
            </a:xfrm>
            <a:custGeom>
              <a:avLst/>
              <a:gdLst/>
              <a:ahLst/>
              <a:cxnLst/>
              <a:rect l="l" t="t" r="r" b="b"/>
              <a:pathLst>
                <a:path w="5252212" h="8561070">
                  <a:moveTo>
                    <a:pt x="5252212" y="25400"/>
                  </a:moveTo>
                  <a:lnTo>
                    <a:pt x="5252212" y="7794752"/>
                  </a:lnTo>
                  <a:cubicBezTo>
                    <a:pt x="5252212" y="7806055"/>
                    <a:pt x="5244719" y="7816088"/>
                    <a:pt x="5233797" y="7819136"/>
                  </a:cubicBezTo>
                  <a:lnTo>
                    <a:pt x="2633091" y="8559800"/>
                  </a:lnTo>
                  <a:cubicBezTo>
                    <a:pt x="2628519" y="8561070"/>
                    <a:pt x="2623693" y="8561070"/>
                    <a:pt x="2619121" y="8559800"/>
                  </a:cubicBezTo>
                  <a:lnTo>
                    <a:pt x="18415" y="7819136"/>
                  </a:lnTo>
                  <a:cubicBezTo>
                    <a:pt x="7493" y="7816088"/>
                    <a:pt x="0" y="7806055"/>
                    <a:pt x="0" y="7794752"/>
                  </a:cubicBezTo>
                  <a:lnTo>
                    <a:pt x="0" y="25400"/>
                  </a:lnTo>
                  <a:cubicBezTo>
                    <a:pt x="0" y="11430"/>
                    <a:pt x="11430" y="0"/>
                    <a:pt x="25400" y="0"/>
                  </a:cubicBezTo>
                  <a:lnTo>
                    <a:pt x="5226812" y="0"/>
                  </a:lnTo>
                  <a:cubicBezTo>
                    <a:pt x="5240782" y="0"/>
                    <a:pt x="5252212" y="11430"/>
                    <a:pt x="5252212" y="25400"/>
                  </a:cubicBezTo>
                  <a:moveTo>
                    <a:pt x="5201412" y="25400"/>
                  </a:moveTo>
                  <a:lnTo>
                    <a:pt x="5226812" y="25400"/>
                  </a:lnTo>
                  <a:lnTo>
                    <a:pt x="5226812" y="50800"/>
                  </a:lnTo>
                  <a:lnTo>
                    <a:pt x="25400" y="50800"/>
                  </a:lnTo>
                  <a:lnTo>
                    <a:pt x="25400" y="25400"/>
                  </a:lnTo>
                  <a:lnTo>
                    <a:pt x="50800" y="25400"/>
                  </a:lnTo>
                  <a:lnTo>
                    <a:pt x="50800" y="7794752"/>
                  </a:lnTo>
                  <a:lnTo>
                    <a:pt x="25400" y="7794752"/>
                  </a:lnTo>
                  <a:lnTo>
                    <a:pt x="32385" y="7770368"/>
                  </a:lnTo>
                  <a:lnTo>
                    <a:pt x="2633091" y="8511032"/>
                  </a:lnTo>
                  <a:lnTo>
                    <a:pt x="2626106" y="8535416"/>
                  </a:lnTo>
                  <a:lnTo>
                    <a:pt x="2619121" y="8511032"/>
                  </a:lnTo>
                  <a:lnTo>
                    <a:pt x="5219827" y="7770368"/>
                  </a:lnTo>
                  <a:lnTo>
                    <a:pt x="5226812" y="7794752"/>
                  </a:lnTo>
                  <a:lnTo>
                    <a:pt x="5201412" y="7794752"/>
                  </a:lnTo>
                  <a:lnTo>
                    <a:pt x="5201412" y="25400"/>
                  </a:lnTo>
                  <a:close/>
                </a:path>
              </a:pathLst>
            </a:custGeom>
            <a:solidFill>
              <a:srgbClr val="000000"/>
            </a:solidFill>
          </p:spPr>
          <p:txBody>
            <a:bodyPr/>
            <a:lstStyle/>
            <a:p>
              <a:endParaRPr lang="en-US">
                <a:latin typeface="Palatino Linotype" panose="02040502050505030304" pitchFamily="18" charset="0"/>
              </a:endParaRPr>
            </a:p>
          </p:txBody>
        </p:sp>
        <p:sp>
          <p:nvSpPr>
            <p:cNvPr id="10" name="TextBox 10"/>
            <p:cNvSpPr txBox="1"/>
            <p:nvPr/>
          </p:nvSpPr>
          <p:spPr>
            <a:xfrm>
              <a:off x="0" y="-161925"/>
              <a:ext cx="5252241" cy="8722741"/>
            </a:xfrm>
            <a:prstGeom prst="rect">
              <a:avLst/>
            </a:prstGeom>
          </p:spPr>
          <p:txBody>
            <a:bodyPr lIns="50800" tIns="50800" rIns="50800" bIns="50800" rtlCol="0" anchor="t"/>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Gender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Married</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BankCustomer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Industry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Ethnicity</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PriorDefault</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Employed</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Driver’sLicense</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Citizen</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Approval status</a:t>
              </a:r>
            </a:p>
          </p:txBody>
        </p:sp>
      </p:grpSp>
      <p:sp>
        <p:nvSpPr>
          <p:cNvPr id="11" name="TextBox 11"/>
          <p:cNvSpPr txBox="1"/>
          <p:nvPr/>
        </p:nvSpPr>
        <p:spPr>
          <a:xfrm>
            <a:off x="-465293" y="2605957"/>
            <a:ext cx="12359307" cy="517065"/>
          </a:xfrm>
          <a:prstGeom prst="rect">
            <a:avLst/>
          </a:prstGeom>
        </p:spPr>
        <p:txBody>
          <a:bodyPr wrap="square" lIns="0" tIns="0" rIns="0" bIns="0" rtlCol="0" anchor="t">
            <a:spAutoFit/>
          </a:bodyPr>
          <a:lstStyle/>
          <a:p>
            <a:pPr algn="ctr">
              <a:lnSpc>
                <a:spcPts val="4479"/>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Numerical Variables </a:t>
            </a:r>
          </a:p>
        </p:txBody>
      </p:sp>
      <p:sp>
        <p:nvSpPr>
          <p:cNvPr id="14" name="TextBox 9">
            <a:extLst>
              <a:ext uri="{FF2B5EF4-FFF2-40B4-BE49-F238E27FC236}">
                <a16:creationId xmlns:a16="http://schemas.microsoft.com/office/drawing/2014/main" id="{F651E830-9CAA-DF53-901A-730421A4092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3749809407"/>
              </p:ext>
            </p:extLst>
          </p:nvPr>
        </p:nvGraphicFramePr>
        <p:xfrm>
          <a:off x="2971800" y="2171700"/>
          <a:ext cx="11582399" cy="5516520"/>
        </p:xfrm>
        <a:graphic>
          <a:graphicData uri="http://schemas.openxmlformats.org/drawingml/2006/table">
            <a:tbl>
              <a:tblPr/>
              <a:tblGrid>
                <a:gridCol w="2012187">
                  <a:extLst>
                    <a:ext uri="{9D8B030D-6E8A-4147-A177-3AD203B41FA5}">
                      <a16:colId xmlns:a16="http://schemas.microsoft.com/office/drawing/2014/main" val="20000"/>
                    </a:ext>
                  </a:extLst>
                </a:gridCol>
                <a:gridCol w="2262555">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gridCol w="2449222">
                  <a:extLst>
                    <a:ext uri="{9D8B030D-6E8A-4147-A177-3AD203B41FA5}">
                      <a16:colId xmlns:a16="http://schemas.microsoft.com/office/drawing/2014/main" val="20003"/>
                    </a:ext>
                  </a:extLst>
                </a:gridCol>
                <a:gridCol w="2541955">
                  <a:extLst>
                    <a:ext uri="{9D8B030D-6E8A-4147-A177-3AD203B41FA5}">
                      <a16:colId xmlns:a16="http://schemas.microsoft.com/office/drawing/2014/main" val="20005"/>
                    </a:ext>
                  </a:extLst>
                </a:gridCol>
              </a:tblGrid>
              <a:tr h="1294921">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Age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Debt</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Years Employed</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Credit Score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Income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51239">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30.83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0.000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1.25</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1</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8281">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58.67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4.460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3.04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6</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0318">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24.50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0.500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824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0264">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27.83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1.540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3.75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1497">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20.17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5.625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1.71</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0</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1066800" y="1138242"/>
            <a:ext cx="7114473" cy="527580"/>
          </a:xfrm>
          <a:prstGeom prst="rect">
            <a:avLst/>
          </a:prstGeom>
        </p:spPr>
        <p:txBody>
          <a:bodyPr wrap="square" lIns="0" tIns="0" rIns="0" bIns="0" rtlCol="0" anchor="t">
            <a:spAutoFit/>
          </a:bodyPr>
          <a:lstStyle/>
          <a:p>
            <a:pPr>
              <a:lnSpc>
                <a:spcPts val="4479"/>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Numerical Variables:</a:t>
            </a:r>
          </a:p>
        </p:txBody>
      </p:sp>
      <p:sp>
        <p:nvSpPr>
          <p:cNvPr id="6" name="TextBox 6"/>
          <p:cNvSpPr txBox="1"/>
          <p:nvPr/>
        </p:nvSpPr>
        <p:spPr>
          <a:xfrm>
            <a:off x="762000" y="8301727"/>
            <a:ext cx="5943600" cy="538417"/>
          </a:xfrm>
          <a:prstGeom prst="rect">
            <a:avLst/>
          </a:prstGeom>
        </p:spPr>
        <p:txBody>
          <a:bodyPr wrap="square" lIns="0" tIns="0" rIns="0" bIns="0" rtlCol="0" anchor="t">
            <a:spAutoFit/>
          </a:bodyPr>
          <a:lstStyle/>
          <a:p>
            <a:pPr algn="l">
              <a:lnSpc>
                <a:spcPts val="4479"/>
              </a:lnSpc>
            </a:pPr>
            <a:r>
              <a:rPr lang="en-US" sz="3600" dirty="0">
                <a:solidFill>
                  <a:srgbClr val="000000"/>
                </a:solidFill>
                <a:latin typeface="Times New Roman Bold"/>
                <a:ea typeface="Times New Roman Bold"/>
                <a:cs typeface="Times New Roman Bold"/>
                <a:sym typeface="Times New Roman Bold"/>
              </a:rPr>
              <a:t>      </a:t>
            </a: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Source of the data:</a:t>
            </a:r>
          </a:p>
        </p:txBody>
      </p:sp>
      <p:sp>
        <p:nvSpPr>
          <p:cNvPr id="7" name="TextBox 7"/>
          <p:cNvSpPr txBox="1"/>
          <p:nvPr/>
        </p:nvSpPr>
        <p:spPr>
          <a:xfrm>
            <a:off x="1631841" y="8301727"/>
            <a:ext cx="13098863" cy="542008"/>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                            UC </a:t>
            </a:r>
            <a:r>
              <a:rPr lang="en-US" sz="3000" dirty="0" err="1">
                <a:solidFill>
                  <a:srgbClr val="000000"/>
                </a:solidFill>
                <a:latin typeface="Palatino Linotype" panose="02040502050505030304" pitchFamily="18" charset="0"/>
                <a:ea typeface="Times New Roman"/>
                <a:cs typeface="Times New Roman"/>
                <a:sym typeface="Times New Roman"/>
              </a:rPr>
              <a:t>IrvineMachine</a:t>
            </a:r>
            <a:r>
              <a:rPr lang="en-US" sz="3000" dirty="0">
                <a:solidFill>
                  <a:srgbClr val="000000"/>
                </a:solidFill>
                <a:latin typeface="Palatino Linotype" panose="02040502050505030304" pitchFamily="18" charset="0"/>
                <a:ea typeface="Times New Roman"/>
                <a:cs typeface="Times New Roman"/>
                <a:sym typeface="Times New Roman"/>
              </a:rPr>
              <a:t> Learning 'Repository</a:t>
            </a:r>
          </a:p>
        </p:txBody>
      </p:sp>
      <p:sp>
        <p:nvSpPr>
          <p:cNvPr id="9" name="TextBox 9">
            <a:extLst>
              <a:ext uri="{FF2B5EF4-FFF2-40B4-BE49-F238E27FC236}">
                <a16:creationId xmlns:a16="http://schemas.microsoft.com/office/drawing/2014/main" id="{7E91EC24-2FB8-1E5D-EEF4-410DA6629205}"/>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2716" y="1957667"/>
            <a:ext cx="2495538" cy="2407347"/>
            <a:chOff x="0" y="-104775"/>
            <a:chExt cx="3327383" cy="3209796"/>
          </a:xfrm>
        </p:grpSpPr>
        <p:sp>
          <p:nvSpPr>
            <p:cNvPr id="3" name="Freeform 3"/>
            <p:cNvSpPr/>
            <p:nvPr/>
          </p:nvSpPr>
          <p:spPr>
            <a:xfrm>
              <a:off x="16891" y="16892"/>
              <a:ext cx="3267640" cy="3042159"/>
            </a:xfrm>
            <a:custGeom>
              <a:avLst/>
              <a:gdLst/>
              <a:ahLst/>
              <a:cxnLst/>
              <a:rect l="l" t="t" r="r" b="b"/>
              <a:pathLst>
                <a:path w="2983992" h="3042158">
                  <a:moveTo>
                    <a:pt x="0" y="0"/>
                  </a:moveTo>
                  <a:lnTo>
                    <a:pt x="2983992" y="0"/>
                  </a:lnTo>
                  <a:lnTo>
                    <a:pt x="2983992" y="3042158"/>
                  </a:lnTo>
                  <a:lnTo>
                    <a:pt x="0" y="3042158"/>
                  </a:lnTo>
                  <a:close/>
                </a:path>
              </a:pathLst>
            </a:custGeom>
            <a:solidFill>
              <a:srgbClr val="FFFFFF"/>
            </a:solidFill>
          </p:spPr>
          <p:txBody>
            <a:bodyPr/>
            <a:lstStyle/>
            <a:p>
              <a:endParaRPr lang="en-US" sz="2500">
                <a:latin typeface="Palatino Linotype" panose="02040502050505030304" pitchFamily="18" charset="0"/>
              </a:endParaRPr>
            </a:p>
          </p:txBody>
        </p:sp>
        <p:sp>
          <p:nvSpPr>
            <p:cNvPr id="4" name="Freeform 4"/>
            <p:cNvSpPr/>
            <p:nvPr/>
          </p:nvSpPr>
          <p:spPr>
            <a:xfrm>
              <a:off x="0" y="0"/>
              <a:ext cx="3017774" cy="3075940"/>
            </a:xfrm>
            <a:custGeom>
              <a:avLst/>
              <a:gdLst/>
              <a:ahLst/>
              <a:cxnLst/>
              <a:rect l="l" t="t" r="r" b="b"/>
              <a:pathLst>
                <a:path w="3017774" h="3075940">
                  <a:moveTo>
                    <a:pt x="16891" y="0"/>
                  </a:moveTo>
                  <a:lnTo>
                    <a:pt x="3000883" y="0"/>
                  </a:lnTo>
                  <a:cubicBezTo>
                    <a:pt x="3010281" y="0"/>
                    <a:pt x="3017774" y="7620"/>
                    <a:pt x="3017774" y="16891"/>
                  </a:cubicBezTo>
                  <a:lnTo>
                    <a:pt x="3017774" y="3059049"/>
                  </a:lnTo>
                  <a:cubicBezTo>
                    <a:pt x="3017774" y="3068447"/>
                    <a:pt x="3010154" y="3075940"/>
                    <a:pt x="3000883" y="3075940"/>
                  </a:cubicBezTo>
                  <a:lnTo>
                    <a:pt x="16891" y="3075940"/>
                  </a:lnTo>
                  <a:cubicBezTo>
                    <a:pt x="7493" y="3075940"/>
                    <a:pt x="0" y="3068320"/>
                    <a:pt x="0" y="3059049"/>
                  </a:cubicBezTo>
                  <a:lnTo>
                    <a:pt x="0" y="16891"/>
                  </a:lnTo>
                  <a:cubicBezTo>
                    <a:pt x="0" y="7620"/>
                    <a:pt x="7620" y="0"/>
                    <a:pt x="16891" y="0"/>
                  </a:cubicBezTo>
                  <a:moveTo>
                    <a:pt x="16891" y="33909"/>
                  </a:moveTo>
                  <a:lnTo>
                    <a:pt x="16891" y="16891"/>
                  </a:lnTo>
                  <a:lnTo>
                    <a:pt x="33909" y="16891"/>
                  </a:lnTo>
                  <a:lnTo>
                    <a:pt x="33909" y="3059049"/>
                  </a:lnTo>
                  <a:lnTo>
                    <a:pt x="16891" y="3059049"/>
                  </a:lnTo>
                  <a:lnTo>
                    <a:pt x="16891" y="3042158"/>
                  </a:lnTo>
                  <a:lnTo>
                    <a:pt x="3000883" y="3042158"/>
                  </a:lnTo>
                  <a:lnTo>
                    <a:pt x="3000883" y="3059049"/>
                  </a:lnTo>
                  <a:lnTo>
                    <a:pt x="2983992" y="3059049"/>
                  </a:lnTo>
                  <a:lnTo>
                    <a:pt x="2983992" y="16891"/>
                  </a:lnTo>
                  <a:lnTo>
                    <a:pt x="3000883" y="16891"/>
                  </a:lnTo>
                  <a:lnTo>
                    <a:pt x="3000883"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5" name="TextBox 5"/>
            <p:cNvSpPr txBox="1"/>
            <p:nvPr/>
          </p:nvSpPr>
          <p:spPr>
            <a:xfrm>
              <a:off x="0" y="-104775"/>
              <a:ext cx="3327383" cy="32097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Gender</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a-female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b-male</a:t>
              </a:r>
            </a:p>
          </p:txBody>
        </p:sp>
      </p:grpSp>
      <p:grpSp>
        <p:nvGrpSpPr>
          <p:cNvPr id="6" name="Group 6"/>
          <p:cNvGrpSpPr/>
          <p:nvPr/>
        </p:nvGrpSpPr>
        <p:grpSpPr>
          <a:xfrm>
            <a:off x="3930141" y="1954830"/>
            <a:ext cx="2874078" cy="2347859"/>
            <a:chOff x="0" y="-108557"/>
            <a:chExt cx="3832104" cy="3130479"/>
          </a:xfrm>
        </p:grpSpPr>
        <p:sp>
          <p:nvSpPr>
            <p:cNvPr id="7" name="Freeform 7"/>
            <p:cNvSpPr/>
            <p:nvPr/>
          </p:nvSpPr>
          <p:spPr>
            <a:xfrm>
              <a:off x="16891" y="16891"/>
              <a:ext cx="3739769" cy="2960751"/>
            </a:xfrm>
            <a:custGeom>
              <a:avLst/>
              <a:gdLst/>
              <a:ahLst/>
              <a:cxnLst/>
              <a:rect l="l" t="t" r="r" b="b"/>
              <a:pathLst>
                <a:path w="3739769" h="2960751">
                  <a:moveTo>
                    <a:pt x="0" y="0"/>
                  </a:moveTo>
                  <a:lnTo>
                    <a:pt x="3739769" y="0"/>
                  </a:lnTo>
                  <a:lnTo>
                    <a:pt x="3739769" y="2960751"/>
                  </a:lnTo>
                  <a:lnTo>
                    <a:pt x="0" y="2960751"/>
                  </a:lnTo>
                  <a:close/>
                </a:path>
              </a:pathLst>
            </a:custGeom>
            <a:solidFill>
              <a:srgbClr val="FFFFFF"/>
            </a:solidFill>
          </p:spPr>
          <p:txBody>
            <a:bodyPr/>
            <a:lstStyle/>
            <a:p>
              <a:endParaRPr lang="en-US" sz="2500">
                <a:latin typeface="Palatino Linotype" panose="02040502050505030304" pitchFamily="18" charset="0"/>
              </a:endParaRPr>
            </a:p>
          </p:txBody>
        </p:sp>
        <p:sp>
          <p:nvSpPr>
            <p:cNvPr id="8" name="Freeform 8"/>
            <p:cNvSpPr/>
            <p:nvPr/>
          </p:nvSpPr>
          <p:spPr>
            <a:xfrm>
              <a:off x="0" y="0"/>
              <a:ext cx="3773551" cy="2994533"/>
            </a:xfrm>
            <a:custGeom>
              <a:avLst/>
              <a:gdLst/>
              <a:ahLst/>
              <a:cxnLst/>
              <a:rect l="l" t="t" r="r" b="b"/>
              <a:pathLst>
                <a:path w="3773551" h="2994533">
                  <a:moveTo>
                    <a:pt x="16891" y="0"/>
                  </a:moveTo>
                  <a:lnTo>
                    <a:pt x="3756660" y="0"/>
                  </a:lnTo>
                  <a:cubicBezTo>
                    <a:pt x="3766058" y="0"/>
                    <a:pt x="3773551" y="7620"/>
                    <a:pt x="3773551" y="16891"/>
                  </a:cubicBezTo>
                  <a:lnTo>
                    <a:pt x="3773551" y="2977642"/>
                  </a:lnTo>
                  <a:cubicBezTo>
                    <a:pt x="3773551" y="2987040"/>
                    <a:pt x="3765931" y="2994533"/>
                    <a:pt x="3756660" y="2994533"/>
                  </a:cubicBezTo>
                  <a:lnTo>
                    <a:pt x="16891" y="2994533"/>
                  </a:lnTo>
                  <a:cubicBezTo>
                    <a:pt x="7493" y="2994533"/>
                    <a:pt x="0" y="2986913"/>
                    <a:pt x="0" y="2977642"/>
                  </a:cubicBezTo>
                  <a:lnTo>
                    <a:pt x="0" y="16891"/>
                  </a:lnTo>
                  <a:cubicBezTo>
                    <a:pt x="0" y="7620"/>
                    <a:pt x="7620" y="0"/>
                    <a:pt x="16891" y="0"/>
                  </a:cubicBezTo>
                  <a:moveTo>
                    <a:pt x="16891" y="33909"/>
                  </a:moveTo>
                  <a:lnTo>
                    <a:pt x="16891" y="16891"/>
                  </a:lnTo>
                  <a:lnTo>
                    <a:pt x="33909" y="16891"/>
                  </a:lnTo>
                  <a:lnTo>
                    <a:pt x="33909" y="2977642"/>
                  </a:lnTo>
                  <a:lnTo>
                    <a:pt x="16891" y="2977642"/>
                  </a:lnTo>
                  <a:lnTo>
                    <a:pt x="16891" y="2960751"/>
                  </a:lnTo>
                  <a:lnTo>
                    <a:pt x="3756660" y="2960751"/>
                  </a:lnTo>
                  <a:lnTo>
                    <a:pt x="3756660" y="2977642"/>
                  </a:lnTo>
                  <a:lnTo>
                    <a:pt x="3739769" y="2977642"/>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9" name="TextBox 9"/>
            <p:cNvSpPr txBox="1"/>
            <p:nvPr/>
          </p:nvSpPr>
          <p:spPr>
            <a:xfrm>
              <a:off x="16891" y="-108557"/>
              <a:ext cx="3815213"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Married</a:t>
              </a:r>
              <a:r>
                <a:rPr lang="en-US" sz="2500" dirty="0">
                  <a:solidFill>
                    <a:srgbClr val="000000"/>
                  </a:solidFill>
                  <a:latin typeface="Palatino Linotype" panose="02040502050505030304" pitchFamily="18" charset="0"/>
                  <a:ea typeface="Times New Roman"/>
                  <a:cs typeface="Times New Roman"/>
                  <a:sym typeface="Times New Roman"/>
                </a:rPr>
                <a:t>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u-married</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y-single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l-divorce</a:t>
              </a:r>
            </a:p>
          </p:txBody>
        </p:sp>
      </p:grpSp>
      <p:grpSp>
        <p:nvGrpSpPr>
          <p:cNvPr id="10" name="Group 10"/>
          <p:cNvGrpSpPr/>
          <p:nvPr/>
        </p:nvGrpSpPr>
        <p:grpSpPr>
          <a:xfrm>
            <a:off x="7220176" y="2062724"/>
            <a:ext cx="2711549" cy="4791286"/>
            <a:chOff x="0" y="0"/>
            <a:chExt cx="3615398" cy="6388381"/>
          </a:xfrm>
        </p:grpSpPr>
        <p:sp>
          <p:nvSpPr>
            <p:cNvPr id="11" name="Freeform 11"/>
            <p:cNvSpPr/>
            <p:nvPr/>
          </p:nvSpPr>
          <p:spPr>
            <a:xfrm>
              <a:off x="16891" y="16891"/>
              <a:ext cx="3522853" cy="6295771"/>
            </a:xfrm>
            <a:custGeom>
              <a:avLst/>
              <a:gdLst/>
              <a:ahLst/>
              <a:cxnLst/>
              <a:rect l="l" t="t" r="r" b="b"/>
              <a:pathLst>
                <a:path w="3522853" h="6295771">
                  <a:moveTo>
                    <a:pt x="0" y="0"/>
                  </a:moveTo>
                  <a:lnTo>
                    <a:pt x="3522853" y="0"/>
                  </a:lnTo>
                  <a:lnTo>
                    <a:pt x="3522853" y="6295771"/>
                  </a:lnTo>
                  <a:lnTo>
                    <a:pt x="0" y="6295771"/>
                  </a:lnTo>
                  <a:close/>
                </a:path>
              </a:pathLst>
            </a:custGeom>
            <a:solidFill>
              <a:srgbClr val="FFFFFF"/>
            </a:solidFill>
          </p:spPr>
          <p:txBody>
            <a:bodyPr/>
            <a:lstStyle/>
            <a:p>
              <a:endParaRPr lang="en-US" sz="2500">
                <a:latin typeface="Palatino Linotype" panose="02040502050505030304" pitchFamily="18" charset="0"/>
              </a:endParaRPr>
            </a:p>
          </p:txBody>
        </p:sp>
        <p:sp>
          <p:nvSpPr>
            <p:cNvPr id="12" name="Freeform 12"/>
            <p:cNvSpPr/>
            <p:nvPr/>
          </p:nvSpPr>
          <p:spPr>
            <a:xfrm>
              <a:off x="0" y="0"/>
              <a:ext cx="3556635" cy="6329553"/>
            </a:xfrm>
            <a:custGeom>
              <a:avLst/>
              <a:gdLst/>
              <a:ahLst/>
              <a:cxnLst/>
              <a:rect l="l" t="t" r="r" b="b"/>
              <a:pathLst>
                <a:path w="3556635" h="6329553">
                  <a:moveTo>
                    <a:pt x="16891" y="0"/>
                  </a:moveTo>
                  <a:lnTo>
                    <a:pt x="3539744" y="0"/>
                  </a:lnTo>
                  <a:cubicBezTo>
                    <a:pt x="3549142" y="0"/>
                    <a:pt x="3556635" y="7620"/>
                    <a:pt x="3556635" y="16891"/>
                  </a:cubicBezTo>
                  <a:lnTo>
                    <a:pt x="3556635" y="6312662"/>
                  </a:lnTo>
                  <a:cubicBezTo>
                    <a:pt x="3556635" y="6322060"/>
                    <a:pt x="3549015" y="6329553"/>
                    <a:pt x="3539744" y="6329553"/>
                  </a:cubicBezTo>
                  <a:lnTo>
                    <a:pt x="16891" y="6329553"/>
                  </a:lnTo>
                  <a:cubicBezTo>
                    <a:pt x="7493" y="6329553"/>
                    <a:pt x="0" y="6321933"/>
                    <a:pt x="0" y="6312662"/>
                  </a:cubicBezTo>
                  <a:lnTo>
                    <a:pt x="0" y="16891"/>
                  </a:lnTo>
                  <a:cubicBezTo>
                    <a:pt x="0" y="7620"/>
                    <a:pt x="7620" y="0"/>
                    <a:pt x="16891" y="0"/>
                  </a:cubicBezTo>
                  <a:moveTo>
                    <a:pt x="16891" y="33909"/>
                  </a:moveTo>
                  <a:lnTo>
                    <a:pt x="16891" y="16891"/>
                  </a:lnTo>
                  <a:lnTo>
                    <a:pt x="33909" y="16891"/>
                  </a:lnTo>
                  <a:lnTo>
                    <a:pt x="33909" y="6312662"/>
                  </a:lnTo>
                  <a:lnTo>
                    <a:pt x="16891" y="6312662"/>
                  </a:lnTo>
                  <a:lnTo>
                    <a:pt x="16891" y="6295771"/>
                  </a:lnTo>
                  <a:lnTo>
                    <a:pt x="3539744" y="6295771"/>
                  </a:lnTo>
                  <a:lnTo>
                    <a:pt x="3539744" y="6312662"/>
                  </a:lnTo>
                  <a:lnTo>
                    <a:pt x="3522853" y="6312662"/>
                  </a:lnTo>
                  <a:lnTo>
                    <a:pt x="3522853" y="16891"/>
                  </a:lnTo>
                  <a:lnTo>
                    <a:pt x="3539744" y="16891"/>
                  </a:lnTo>
                  <a:lnTo>
                    <a:pt x="3539744"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3" name="TextBox 13"/>
            <p:cNvSpPr txBox="1"/>
            <p:nvPr/>
          </p:nvSpPr>
          <p:spPr>
            <a:xfrm>
              <a:off x="0" y="-104775"/>
              <a:ext cx="3615398" cy="649315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Bank customer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 have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p-no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gg- Inactive bank account </a:t>
              </a:r>
            </a:p>
          </p:txBody>
        </p:sp>
      </p:grpSp>
      <p:grpSp>
        <p:nvGrpSpPr>
          <p:cNvPr id="14" name="Group 14"/>
          <p:cNvGrpSpPr/>
          <p:nvPr/>
        </p:nvGrpSpPr>
        <p:grpSpPr>
          <a:xfrm>
            <a:off x="10360349" y="2062725"/>
            <a:ext cx="4673088" cy="7682378"/>
            <a:chOff x="0" y="0"/>
            <a:chExt cx="6230784" cy="10577820"/>
          </a:xfrm>
        </p:grpSpPr>
        <p:sp>
          <p:nvSpPr>
            <p:cNvPr id="15" name="Freeform 15"/>
            <p:cNvSpPr/>
            <p:nvPr/>
          </p:nvSpPr>
          <p:spPr>
            <a:xfrm>
              <a:off x="16891" y="16891"/>
              <a:ext cx="6108954" cy="10443083"/>
            </a:xfrm>
            <a:custGeom>
              <a:avLst/>
              <a:gdLst/>
              <a:ahLst/>
              <a:cxnLst/>
              <a:rect l="l" t="t" r="r" b="b"/>
              <a:pathLst>
                <a:path w="6108954" h="10443083">
                  <a:moveTo>
                    <a:pt x="0" y="0"/>
                  </a:moveTo>
                  <a:lnTo>
                    <a:pt x="6108954" y="0"/>
                  </a:lnTo>
                  <a:lnTo>
                    <a:pt x="6108954" y="10443083"/>
                  </a:lnTo>
                  <a:lnTo>
                    <a:pt x="0" y="10443083"/>
                  </a:lnTo>
                  <a:close/>
                </a:path>
              </a:pathLst>
            </a:custGeom>
            <a:solidFill>
              <a:srgbClr val="FFFFFF"/>
            </a:solidFill>
          </p:spPr>
          <p:txBody>
            <a:bodyPr/>
            <a:lstStyle/>
            <a:p>
              <a:endParaRPr lang="en-US" sz="2500">
                <a:latin typeface="Palatino Linotype" panose="02040502050505030304" pitchFamily="18" charset="0"/>
              </a:endParaRPr>
            </a:p>
          </p:txBody>
        </p:sp>
        <p:sp>
          <p:nvSpPr>
            <p:cNvPr id="16" name="Freeform 16"/>
            <p:cNvSpPr/>
            <p:nvPr/>
          </p:nvSpPr>
          <p:spPr>
            <a:xfrm>
              <a:off x="0" y="0"/>
              <a:ext cx="6142736" cy="10476865"/>
            </a:xfrm>
            <a:custGeom>
              <a:avLst/>
              <a:gdLst/>
              <a:ahLst/>
              <a:cxnLst/>
              <a:rect l="l" t="t" r="r" b="b"/>
              <a:pathLst>
                <a:path w="6142736" h="10476865">
                  <a:moveTo>
                    <a:pt x="16891" y="0"/>
                  </a:moveTo>
                  <a:lnTo>
                    <a:pt x="6125845" y="0"/>
                  </a:lnTo>
                  <a:cubicBezTo>
                    <a:pt x="6135243" y="0"/>
                    <a:pt x="6142736" y="7620"/>
                    <a:pt x="6142736" y="16891"/>
                  </a:cubicBezTo>
                  <a:lnTo>
                    <a:pt x="6142736" y="10459974"/>
                  </a:lnTo>
                  <a:cubicBezTo>
                    <a:pt x="6142736" y="10469372"/>
                    <a:pt x="6135116" y="10476865"/>
                    <a:pt x="6125845" y="10476865"/>
                  </a:cubicBezTo>
                  <a:lnTo>
                    <a:pt x="16891" y="10476865"/>
                  </a:lnTo>
                  <a:cubicBezTo>
                    <a:pt x="7493" y="10476865"/>
                    <a:pt x="0" y="10469245"/>
                    <a:pt x="0" y="10459974"/>
                  </a:cubicBezTo>
                  <a:lnTo>
                    <a:pt x="0" y="16891"/>
                  </a:lnTo>
                  <a:cubicBezTo>
                    <a:pt x="0" y="7620"/>
                    <a:pt x="7620" y="0"/>
                    <a:pt x="16891" y="0"/>
                  </a:cubicBezTo>
                  <a:moveTo>
                    <a:pt x="16891" y="33909"/>
                  </a:moveTo>
                  <a:lnTo>
                    <a:pt x="16891" y="16891"/>
                  </a:lnTo>
                  <a:lnTo>
                    <a:pt x="33909" y="16891"/>
                  </a:lnTo>
                  <a:lnTo>
                    <a:pt x="33909" y="10459974"/>
                  </a:lnTo>
                  <a:lnTo>
                    <a:pt x="16891" y="10459974"/>
                  </a:lnTo>
                  <a:lnTo>
                    <a:pt x="16891" y="10443083"/>
                  </a:lnTo>
                  <a:lnTo>
                    <a:pt x="6125845" y="10443083"/>
                  </a:lnTo>
                  <a:lnTo>
                    <a:pt x="6125845" y="10459974"/>
                  </a:lnTo>
                  <a:lnTo>
                    <a:pt x="6108954" y="10459974"/>
                  </a:lnTo>
                  <a:lnTo>
                    <a:pt x="6108954" y="16891"/>
                  </a:lnTo>
                  <a:lnTo>
                    <a:pt x="6125845" y="16891"/>
                  </a:lnTo>
                  <a:lnTo>
                    <a:pt x="612584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7" name="TextBox 17"/>
            <p:cNvSpPr txBox="1"/>
            <p:nvPr/>
          </p:nvSpPr>
          <p:spPr>
            <a:xfrm>
              <a:off x="0" y="-104775"/>
              <a:ext cx="6230784" cy="10682595"/>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Industry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 Energy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q- Materials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w-Industrials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i-ConsumerDiscretionary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aa-</a:t>
              </a:r>
              <a:r>
                <a:rPr lang="en-US" sz="2500" dirty="0" err="1">
                  <a:solidFill>
                    <a:srgbClr val="000000"/>
                  </a:solidFill>
                  <a:latin typeface="Palatino Linotype" panose="02040502050505030304" pitchFamily="18" charset="0"/>
                  <a:ea typeface="Times New Roman"/>
                  <a:cs typeface="Times New Roman"/>
                  <a:sym typeface="Times New Roman"/>
                </a:rPr>
                <a:t>ConsumerStaples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ff-Healthcare</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k-Financials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cc-</a:t>
              </a:r>
              <a:r>
                <a:rPr lang="en-US" sz="2500" dirty="0" err="1">
                  <a:solidFill>
                    <a:srgbClr val="000000"/>
                  </a:solidFill>
                  <a:latin typeface="Palatino Linotype" panose="02040502050505030304" pitchFamily="18" charset="0"/>
                  <a:ea typeface="Times New Roman"/>
                  <a:cs typeface="Times New Roman"/>
                  <a:sym typeface="Times New Roman"/>
                </a:rPr>
                <a:t>InformationTechnology</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m-</a:t>
              </a:r>
              <a:r>
                <a:rPr lang="en-US" sz="2500" dirty="0" err="1">
                  <a:solidFill>
                    <a:srgbClr val="000000"/>
                  </a:solidFill>
                  <a:latin typeface="Palatino Linotype" panose="02040502050505030304" pitchFamily="18" charset="0"/>
                  <a:ea typeface="Times New Roman"/>
                  <a:cs typeface="Times New Roman"/>
                  <a:sym typeface="Times New Roman"/>
                </a:rPr>
                <a:t>CommunicationServices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x-Utilities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a:t>
              </a:r>
              <a:r>
                <a:rPr lang="en-US" sz="2500" dirty="0" err="1">
                  <a:solidFill>
                    <a:srgbClr val="000000"/>
                  </a:solidFill>
                  <a:latin typeface="Palatino Linotype" panose="02040502050505030304" pitchFamily="18" charset="0"/>
                  <a:ea typeface="Times New Roman"/>
                  <a:cs typeface="Times New Roman"/>
                  <a:sym typeface="Times New Roman"/>
                </a:rPr>
                <a:t>RealEstate</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e-Education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j-Research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r-Energy</a:t>
              </a:r>
            </a:p>
          </p:txBody>
        </p:sp>
      </p:grpSp>
      <p:grpSp>
        <p:nvGrpSpPr>
          <p:cNvPr id="18" name="Group 18"/>
          <p:cNvGrpSpPr/>
          <p:nvPr/>
        </p:nvGrpSpPr>
        <p:grpSpPr>
          <a:xfrm>
            <a:off x="15338238" y="2036899"/>
            <a:ext cx="2474391" cy="6230801"/>
            <a:chOff x="0" y="0"/>
            <a:chExt cx="3299188" cy="10598516"/>
          </a:xfrm>
        </p:grpSpPr>
        <p:sp>
          <p:nvSpPr>
            <p:cNvPr id="19" name="Freeform 19"/>
            <p:cNvSpPr/>
            <p:nvPr/>
          </p:nvSpPr>
          <p:spPr>
            <a:xfrm>
              <a:off x="16891" y="16891"/>
              <a:ext cx="3242564" cy="10515854"/>
            </a:xfrm>
            <a:custGeom>
              <a:avLst/>
              <a:gdLst/>
              <a:ahLst/>
              <a:cxnLst/>
              <a:rect l="l" t="t" r="r" b="b"/>
              <a:pathLst>
                <a:path w="3242564" h="10515854">
                  <a:moveTo>
                    <a:pt x="0" y="0"/>
                  </a:moveTo>
                  <a:lnTo>
                    <a:pt x="3242564" y="0"/>
                  </a:lnTo>
                  <a:lnTo>
                    <a:pt x="3242564" y="10515854"/>
                  </a:lnTo>
                  <a:lnTo>
                    <a:pt x="0" y="10515854"/>
                  </a:lnTo>
                  <a:close/>
                </a:path>
              </a:pathLst>
            </a:custGeom>
            <a:solidFill>
              <a:srgbClr val="FFFFFF"/>
            </a:solidFill>
          </p:spPr>
          <p:txBody>
            <a:bodyPr/>
            <a:lstStyle/>
            <a:p>
              <a:endParaRPr lang="en-US" sz="2500">
                <a:latin typeface="Palatino Linotype" panose="02040502050505030304" pitchFamily="18" charset="0"/>
              </a:endParaRPr>
            </a:p>
          </p:txBody>
        </p:sp>
        <p:sp>
          <p:nvSpPr>
            <p:cNvPr id="20" name="Freeform 20"/>
            <p:cNvSpPr/>
            <p:nvPr/>
          </p:nvSpPr>
          <p:spPr>
            <a:xfrm>
              <a:off x="0" y="0"/>
              <a:ext cx="3276346" cy="10549636"/>
            </a:xfrm>
            <a:custGeom>
              <a:avLst/>
              <a:gdLst/>
              <a:ahLst/>
              <a:cxnLst/>
              <a:rect l="l" t="t" r="r" b="b"/>
              <a:pathLst>
                <a:path w="3276346" h="10549636">
                  <a:moveTo>
                    <a:pt x="16891" y="0"/>
                  </a:moveTo>
                  <a:lnTo>
                    <a:pt x="3259455" y="0"/>
                  </a:lnTo>
                  <a:cubicBezTo>
                    <a:pt x="3268853" y="0"/>
                    <a:pt x="3276346" y="7620"/>
                    <a:pt x="3276346" y="16891"/>
                  </a:cubicBezTo>
                  <a:lnTo>
                    <a:pt x="3276346" y="10532745"/>
                  </a:lnTo>
                  <a:cubicBezTo>
                    <a:pt x="3276346" y="10542143"/>
                    <a:pt x="3268726" y="10549636"/>
                    <a:pt x="3259455" y="10549636"/>
                  </a:cubicBezTo>
                  <a:lnTo>
                    <a:pt x="16891" y="10549636"/>
                  </a:lnTo>
                  <a:cubicBezTo>
                    <a:pt x="7493" y="10549636"/>
                    <a:pt x="0" y="10542015"/>
                    <a:pt x="0" y="10532745"/>
                  </a:cubicBezTo>
                  <a:lnTo>
                    <a:pt x="0" y="16891"/>
                  </a:lnTo>
                  <a:cubicBezTo>
                    <a:pt x="0" y="7620"/>
                    <a:pt x="7620" y="0"/>
                    <a:pt x="16891" y="0"/>
                  </a:cubicBezTo>
                  <a:moveTo>
                    <a:pt x="16891" y="33909"/>
                  </a:moveTo>
                  <a:lnTo>
                    <a:pt x="16891" y="16891"/>
                  </a:lnTo>
                  <a:lnTo>
                    <a:pt x="33909" y="16891"/>
                  </a:lnTo>
                  <a:lnTo>
                    <a:pt x="33909" y="10532745"/>
                  </a:lnTo>
                  <a:lnTo>
                    <a:pt x="16891" y="10532745"/>
                  </a:lnTo>
                  <a:lnTo>
                    <a:pt x="16891" y="10515853"/>
                  </a:lnTo>
                  <a:lnTo>
                    <a:pt x="3259455" y="10515853"/>
                  </a:lnTo>
                  <a:lnTo>
                    <a:pt x="3259455" y="10532745"/>
                  </a:lnTo>
                  <a:lnTo>
                    <a:pt x="3242564" y="10532745"/>
                  </a:lnTo>
                  <a:lnTo>
                    <a:pt x="3242564" y="16891"/>
                  </a:lnTo>
                  <a:lnTo>
                    <a:pt x="3259455" y="16891"/>
                  </a:lnTo>
                  <a:lnTo>
                    <a:pt x="325945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1" name="TextBox 21"/>
            <p:cNvSpPr txBox="1"/>
            <p:nvPr/>
          </p:nvSpPr>
          <p:spPr>
            <a:xfrm>
              <a:off x="0" y="-104775"/>
              <a:ext cx="3299188" cy="10703291"/>
            </a:xfrm>
            <a:prstGeom prst="rect">
              <a:avLst/>
            </a:prstGeom>
          </p:spPr>
          <p:txBody>
            <a:bodyPr lIns="50800" tIns="50800" rIns="50800" bIns="50800" rtlCol="0" anchor="ctr"/>
            <a:lstStyle/>
            <a:p>
              <a:pPr algn="l">
                <a:lnSpc>
                  <a:spcPts val="3639"/>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Ethnicity</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v- white</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h-black</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bb-</a:t>
              </a:r>
              <a:r>
                <a:rPr lang="en-US" sz="2500" dirty="0" err="1">
                  <a:solidFill>
                    <a:srgbClr val="000000"/>
                  </a:solidFill>
                  <a:latin typeface="Palatino Linotype" panose="02040502050505030304" pitchFamily="18" charset="0"/>
                  <a:ea typeface="Times New Roman"/>
                  <a:cs typeface="Times New Roman"/>
                  <a:sym typeface="Times New Roman"/>
                </a:rPr>
                <a:t>asian</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a:t>
              </a:r>
              <a:r>
                <a:rPr lang="en-US" sz="2500" dirty="0" err="1">
                  <a:solidFill>
                    <a:srgbClr val="000000"/>
                  </a:solidFill>
                  <a:latin typeface="Palatino Linotype" panose="02040502050505030304" pitchFamily="18" charset="0"/>
                  <a:ea typeface="Times New Roman"/>
                  <a:cs typeface="Times New Roman"/>
                  <a:sym typeface="Times New Roman"/>
                </a:rPr>
                <a:t>latino</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z-others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dd-others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n-others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o-others</a:t>
              </a:r>
            </a:p>
            <a:p>
              <a:pPr marL="594239" lvl="2" indent="-198080" algn="l">
                <a:lnSpc>
                  <a:spcPts val="3639"/>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p>
          </p:txBody>
        </p:sp>
      </p:grpSp>
      <p:grpSp>
        <p:nvGrpSpPr>
          <p:cNvPr id="22" name="Group 22"/>
          <p:cNvGrpSpPr/>
          <p:nvPr/>
        </p:nvGrpSpPr>
        <p:grpSpPr>
          <a:xfrm>
            <a:off x="998364" y="7218667"/>
            <a:ext cx="2589890" cy="2564219"/>
            <a:chOff x="0" y="0"/>
            <a:chExt cx="3453186" cy="3418959"/>
          </a:xfrm>
        </p:grpSpPr>
        <p:sp>
          <p:nvSpPr>
            <p:cNvPr id="23" name="Freeform 23"/>
            <p:cNvSpPr/>
            <p:nvPr/>
          </p:nvSpPr>
          <p:spPr>
            <a:xfrm>
              <a:off x="15886" y="15886"/>
              <a:ext cx="3378562" cy="3331621"/>
            </a:xfrm>
            <a:custGeom>
              <a:avLst/>
              <a:gdLst/>
              <a:ahLst/>
              <a:cxnLst/>
              <a:rect l="l" t="t" r="r" b="b"/>
              <a:pathLst>
                <a:path w="3378562" h="3331621">
                  <a:moveTo>
                    <a:pt x="0" y="0"/>
                  </a:moveTo>
                  <a:lnTo>
                    <a:pt x="3378561" y="0"/>
                  </a:lnTo>
                  <a:lnTo>
                    <a:pt x="3378561" y="3331621"/>
                  </a:lnTo>
                  <a:lnTo>
                    <a:pt x="0" y="3331621"/>
                  </a:lnTo>
                  <a:close/>
                </a:path>
              </a:pathLst>
            </a:custGeom>
            <a:solidFill>
              <a:srgbClr val="FFFFFF"/>
            </a:solidFill>
          </p:spPr>
          <p:txBody>
            <a:bodyPr/>
            <a:lstStyle/>
            <a:p>
              <a:endParaRPr lang="en-US" sz="2500">
                <a:latin typeface="Palatino Linotype" panose="02040502050505030304" pitchFamily="18" charset="0"/>
              </a:endParaRPr>
            </a:p>
          </p:txBody>
        </p:sp>
        <p:sp>
          <p:nvSpPr>
            <p:cNvPr id="24" name="Freeform 24"/>
            <p:cNvSpPr/>
            <p:nvPr/>
          </p:nvSpPr>
          <p:spPr>
            <a:xfrm>
              <a:off x="0" y="0"/>
              <a:ext cx="3410333" cy="3363392"/>
            </a:xfrm>
            <a:custGeom>
              <a:avLst/>
              <a:gdLst/>
              <a:ahLst/>
              <a:cxnLst/>
              <a:rect l="l" t="t" r="r" b="b"/>
              <a:pathLst>
                <a:path w="3410333" h="3363392">
                  <a:moveTo>
                    <a:pt x="15886" y="0"/>
                  </a:moveTo>
                  <a:lnTo>
                    <a:pt x="3394447" y="0"/>
                  </a:lnTo>
                  <a:cubicBezTo>
                    <a:pt x="3403286" y="0"/>
                    <a:pt x="3410333" y="7167"/>
                    <a:pt x="3410333" y="15886"/>
                  </a:cubicBezTo>
                  <a:lnTo>
                    <a:pt x="3410333" y="3347507"/>
                  </a:lnTo>
                  <a:cubicBezTo>
                    <a:pt x="3410333" y="3356345"/>
                    <a:pt x="3403167" y="3363392"/>
                    <a:pt x="3394447" y="3363392"/>
                  </a:cubicBezTo>
                  <a:lnTo>
                    <a:pt x="15886" y="3363392"/>
                  </a:lnTo>
                  <a:cubicBezTo>
                    <a:pt x="7167" y="3363392"/>
                    <a:pt x="0" y="3356345"/>
                    <a:pt x="0" y="3347507"/>
                  </a:cubicBezTo>
                  <a:lnTo>
                    <a:pt x="0" y="15886"/>
                  </a:lnTo>
                  <a:cubicBezTo>
                    <a:pt x="0" y="7167"/>
                    <a:pt x="7167" y="0"/>
                    <a:pt x="15886" y="0"/>
                  </a:cubicBezTo>
                  <a:moveTo>
                    <a:pt x="15886" y="31891"/>
                  </a:moveTo>
                  <a:lnTo>
                    <a:pt x="15886" y="15886"/>
                  </a:lnTo>
                  <a:lnTo>
                    <a:pt x="31891" y="15886"/>
                  </a:lnTo>
                  <a:lnTo>
                    <a:pt x="31891" y="3347507"/>
                  </a:lnTo>
                  <a:lnTo>
                    <a:pt x="15886" y="3347507"/>
                  </a:lnTo>
                  <a:lnTo>
                    <a:pt x="15886" y="3331621"/>
                  </a:lnTo>
                  <a:lnTo>
                    <a:pt x="3394447" y="3331621"/>
                  </a:lnTo>
                  <a:lnTo>
                    <a:pt x="3394447" y="3347507"/>
                  </a:lnTo>
                  <a:lnTo>
                    <a:pt x="3378562" y="3347507"/>
                  </a:lnTo>
                  <a:lnTo>
                    <a:pt x="3378562" y="15886"/>
                  </a:lnTo>
                  <a:lnTo>
                    <a:pt x="3394447" y="15886"/>
                  </a:lnTo>
                  <a:lnTo>
                    <a:pt x="3394447" y="31891"/>
                  </a:lnTo>
                  <a:lnTo>
                    <a:pt x="15886" y="31891"/>
                  </a:lnTo>
                  <a:close/>
                </a:path>
              </a:pathLst>
            </a:custGeom>
            <a:solidFill>
              <a:srgbClr val="000000"/>
            </a:solidFill>
          </p:spPr>
          <p:txBody>
            <a:bodyPr/>
            <a:lstStyle/>
            <a:p>
              <a:endParaRPr lang="en-US" sz="2500">
                <a:latin typeface="Palatino Linotype" panose="02040502050505030304" pitchFamily="18" charset="0"/>
              </a:endParaRPr>
            </a:p>
          </p:txBody>
        </p:sp>
        <p:sp>
          <p:nvSpPr>
            <p:cNvPr id="25" name="TextBox 25"/>
            <p:cNvSpPr txBox="1"/>
            <p:nvPr/>
          </p:nvSpPr>
          <p:spPr>
            <a:xfrm>
              <a:off x="0" y="-104775"/>
              <a:ext cx="3453186" cy="3523734"/>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Citizen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g-birth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s-other means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p-Temporary</a:t>
              </a:r>
            </a:p>
          </p:txBody>
        </p:sp>
      </p:grpSp>
      <p:grpSp>
        <p:nvGrpSpPr>
          <p:cNvPr id="26" name="Group 26"/>
          <p:cNvGrpSpPr/>
          <p:nvPr/>
        </p:nvGrpSpPr>
        <p:grpSpPr>
          <a:xfrm>
            <a:off x="1039140" y="4754796"/>
            <a:ext cx="2505061" cy="2159861"/>
            <a:chOff x="0" y="-104775"/>
            <a:chExt cx="3340081" cy="2879816"/>
          </a:xfrm>
        </p:grpSpPr>
        <p:sp>
          <p:nvSpPr>
            <p:cNvPr id="27" name="Freeform 27"/>
            <p:cNvSpPr/>
            <p:nvPr/>
          </p:nvSpPr>
          <p:spPr>
            <a:xfrm>
              <a:off x="16891" y="16891"/>
              <a:ext cx="3116326" cy="2678049"/>
            </a:xfrm>
            <a:custGeom>
              <a:avLst/>
              <a:gdLst/>
              <a:ahLst/>
              <a:cxnLst/>
              <a:rect l="l" t="t" r="r" b="b"/>
              <a:pathLst>
                <a:path w="3116326" h="2678049">
                  <a:moveTo>
                    <a:pt x="0" y="0"/>
                  </a:moveTo>
                  <a:lnTo>
                    <a:pt x="3116326" y="0"/>
                  </a:lnTo>
                  <a:lnTo>
                    <a:pt x="3116326" y="2678049"/>
                  </a:lnTo>
                  <a:lnTo>
                    <a:pt x="0" y="2678049"/>
                  </a:lnTo>
                  <a:close/>
                </a:path>
              </a:pathLst>
            </a:custGeom>
            <a:solidFill>
              <a:srgbClr val="FFFFFF"/>
            </a:solidFill>
          </p:spPr>
          <p:txBody>
            <a:bodyPr/>
            <a:lstStyle/>
            <a:p>
              <a:endParaRPr lang="en-US" sz="2500">
                <a:latin typeface="Palatino Linotype" panose="02040502050505030304" pitchFamily="18" charset="0"/>
              </a:endParaRPr>
            </a:p>
          </p:txBody>
        </p:sp>
        <p:sp>
          <p:nvSpPr>
            <p:cNvPr id="28" name="Freeform 28"/>
            <p:cNvSpPr/>
            <p:nvPr/>
          </p:nvSpPr>
          <p:spPr>
            <a:xfrm>
              <a:off x="0" y="0"/>
              <a:ext cx="3340081" cy="2711831"/>
            </a:xfrm>
            <a:custGeom>
              <a:avLst/>
              <a:gdLst/>
              <a:ahLst/>
              <a:cxnLst/>
              <a:rect l="l" t="t" r="r" b="b"/>
              <a:pathLst>
                <a:path w="3150108" h="2711831">
                  <a:moveTo>
                    <a:pt x="16891" y="0"/>
                  </a:moveTo>
                  <a:lnTo>
                    <a:pt x="3133217" y="0"/>
                  </a:lnTo>
                  <a:cubicBezTo>
                    <a:pt x="3142615" y="0"/>
                    <a:pt x="3150108" y="7620"/>
                    <a:pt x="3150108" y="16891"/>
                  </a:cubicBezTo>
                  <a:lnTo>
                    <a:pt x="3150108" y="2694940"/>
                  </a:lnTo>
                  <a:cubicBezTo>
                    <a:pt x="3150108" y="2704338"/>
                    <a:pt x="3142488" y="2711831"/>
                    <a:pt x="3133217" y="2711831"/>
                  </a:cubicBezTo>
                  <a:lnTo>
                    <a:pt x="16891" y="2711831"/>
                  </a:lnTo>
                  <a:cubicBezTo>
                    <a:pt x="7493" y="2711831"/>
                    <a:pt x="0" y="2704211"/>
                    <a:pt x="0" y="2694940"/>
                  </a:cubicBezTo>
                  <a:lnTo>
                    <a:pt x="0" y="16891"/>
                  </a:lnTo>
                  <a:cubicBezTo>
                    <a:pt x="0" y="7620"/>
                    <a:pt x="7620" y="0"/>
                    <a:pt x="16891" y="0"/>
                  </a:cubicBezTo>
                  <a:moveTo>
                    <a:pt x="16891" y="33909"/>
                  </a:moveTo>
                  <a:lnTo>
                    <a:pt x="16891" y="16891"/>
                  </a:lnTo>
                  <a:lnTo>
                    <a:pt x="33909" y="16891"/>
                  </a:lnTo>
                  <a:lnTo>
                    <a:pt x="33909" y="2694940"/>
                  </a:lnTo>
                  <a:lnTo>
                    <a:pt x="16891" y="2694940"/>
                  </a:lnTo>
                  <a:lnTo>
                    <a:pt x="16891" y="2678049"/>
                  </a:lnTo>
                  <a:lnTo>
                    <a:pt x="3133217" y="2678049"/>
                  </a:lnTo>
                  <a:lnTo>
                    <a:pt x="3133217" y="2694940"/>
                  </a:lnTo>
                  <a:lnTo>
                    <a:pt x="3116326" y="2694940"/>
                  </a:lnTo>
                  <a:lnTo>
                    <a:pt x="3116326" y="16891"/>
                  </a:lnTo>
                  <a:lnTo>
                    <a:pt x="3133217" y="16891"/>
                  </a:lnTo>
                  <a:lnTo>
                    <a:pt x="3133217"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9" name="TextBox 29"/>
            <p:cNvSpPr txBox="1"/>
            <p:nvPr/>
          </p:nvSpPr>
          <p:spPr>
            <a:xfrm>
              <a:off x="0" y="-104775"/>
              <a:ext cx="3340081" cy="287981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Prior default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0" name="Group 30"/>
          <p:cNvGrpSpPr/>
          <p:nvPr/>
        </p:nvGrpSpPr>
        <p:grpSpPr>
          <a:xfrm>
            <a:off x="4346189" y="5018808"/>
            <a:ext cx="2485300" cy="1835201"/>
            <a:chOff x="0" y="0"/>
            <a:chExt cx="3313734" cy="2446935"/>
          </a:xfrm>
        </p:grpSpPr>
        <p:sp>
          <p:nvSpPr>
            <p:cNvPr id="31" name="Freeform 31"/>
            <p:cNvSpPr/>
            <p:nvPr/>
          </p:nvSpPr>
          <p:spPr>
            <a:xfrm>
              <a:off x="16891" y="16891"/>
              <a:ext cx="3219069" cy="2372868"/>
            </a:xfrm>
            <a:custGeom>
              <a:avLst/>
              <a:gdLst/>
              <a:ahLst/>
              <a:cxnLst/>
              <a:rect l="l" t="t" r="r" b="b"/>
              <a:pathLst>
                <a:path w="3219069" h="2372868">
                  <a:moveTo>
                    <a:pt x="0" y="0"/>
                  </a:moveTo>
                  <a:lnTo>
                    <a:pt x="3219069" y="0"/>
                  </a:lnTo>
                  <a:lnTo>
                    <a:pt x="3219069" y="2372868"/>
                  </a:lnTo>
                  <a:lnTo>
                    <a:pt x="0" y="2372868"/>
                  </a:lnTo>
                  <a:close/>
                </a:path>
              </a:pathLst>
            </a:custGeom>
            <a:solidFill>
              <a:srgbClr val="FFFFFF"/>
            </a:solidFill>
          </p:spPr>
          <p:txBody>
            <a:bodyPr/>
            <a:lstStyle/>
            <a:p>
              <a:endParaRPr lang="en-US"/>
            </a:p>
          </p:txBody>
        </p:sp>
        <p:sp>
          <p:nvSpPr>
            <p:cNvPr id="32" name="Freeform 32"/>
            <p:cNvSpPr/>
            <p:nvPr/>
          </p:nvSpPr>
          <p:spPr>
            <a:xfrm>
              <a:off x="0" y="0"/>
              <a:ext cx="3252851" cy="2406650"/>
            </a:xfrm>
            <a:custGeom>
              <a:avLst/>
              <a:gdLst/>
              <a:ahLst/>
              <a:cxnLst/>
              <a:rect l="l" t="t" r="r" b="b"/>
              <a:pathLst>
                <a:path w="3252851" h="2406650">
                  <a:moveTo>
                    <a:pt x="16891" y="0"/>
                  </a:moveTo>
                  <a:lnTo>
                    <a:pt x="3235960" y="0"/>
                  </a:lnTo>
                  <a:cubicBezTo>
                    <a:pt x="3245358" y="0"/>
                    <a:pt x="3252851" y="7620"/>
                    <a:pt x="3252851" y="16891"/>
                  </a:cubicBezTo>
                  <a:lnTo>
                    <a:pt x="3252851" y="2389759"/>
                  </a:lnTo>
                  <a:cubicBezTo>
                    <a:pt x="3252851" y="2399157"/>
                    <a:pt x="3245231" y="2406650"/>
                    <a:pt x="3235960" y="2406650"/>
                  </a:cubicBezTo>
                  <a:lnTo>
                    <a:pt x="16891" y="2406650"/>
                  </a:lnTo>
                  <a:cubicBezTo>
                    <a:pt x="7493" y="2406650"/>
                    <a:pt x="0" y="2399030"/>
                    <a:pt x="0" y="2389759"/>
                  </a:cubicBezTo>
                  <a:lnTo>
                    <a:pt x="0" y="16891"/>
                  </a:lnTo>
                  <a:cubicBezTo>
                    <a:pt x="0" y="7620"/>
                    <a:pt x="7620" y="0"/>
                    <a:pt x="16891" y="0"/>
                  </a:cubicBezTo>
                  <a:moveTo>
                    <a:pt x="16891" y="33909"/>
                  </a:moveTo>
                  <a:lnTo>
                    <a:pt x="16891" y="16891"/>
                  </a:lnTo>
                  <a:lnTo>
                    <a:pt x="33909" y="16891"/>
                  </a:lnTo>
                  <a:lnTo>
                    <a:pt x="33909" y="2389759"/>
                  </a:lnTo>
                  <a:lnTo>
                    <a:pt x="16891" y="2389759"/>
                  </a:lnTo>
                  <a:lnTo>
                    <a:pt x="16891" y="2372868"/>
                  </a:lnTo>
                  <a:lnTo>
                    <a:pt x="3235960" y="2372868"/>
                  </a:lnTo>
                  <a:lnTo>
                    <a:pt x="3235960" y="2389759"/>
                  </a:lnTo>
                  <a:lnTo>
                    <a:pt x="3219069" y="2389759"/>
                  </a:lnTo>
                  <a:lnTo>
                    <a:pt x="3219069" y="16891"/>
                  </a:lnTo>
                  <a:lnTo>
                    <a:pt x="3235960" y="16891"/>
                  </a:lnTo>
                  <a:lnTo>
                    <a:pt x="3235960" y="33909"/>
                  </a:lnTo>
                  <a:lnTo>
                    <a:pt x="16891" y="33909"/>
                  </a:lnTo>
                  <a:close/>
                </a:path>
              </a:pathLst>
            </a:custGeom>
            <a:solidFill>
              <a:srgbClr val="000000"/>
            </a:solidFill>
          </p:spPr>
          <p:txBody>
            <a:bodyPr/>
            <a:lstStyle/>
            <a:p>
              <a:endParaRPr lang="en-US"/>
            </a:p>
          </p:txBody>
        </p:sp>
      </p:grpSp>
      <p:grpSp>
        <p:nvGrpSpPr>
          <p:cNvPr id="33" name="Group 33"/>
          <p:cNvGrpSpPr/>
          <p:nvPr/>
        </p:nvGrpSpPr>
        <p:grpSpPr>
          <a:xfrm>
            <a:off x="4043772" y="4833377"/>
            <a:ext cx="2875788" cy="2064601"/>
            <a:chOff x="0" y="0"/>
            <a:chExt cx="3834384" cy="2752802"/>
          </a:xfrm>
        </p:grpSpPr>
        <p:sp>
          <p:nvSpPr>
            <p:cNvPr id="34" name="Freeform 34"/>
            <p:cNvSpPr/>
            <p:nvPr/>
          </p:nvSpPr>
          <p:spPr>
            <a:xfrm>
              <a:off x="16891" y="16891"/>
              <a:ext cx="3739769" cy="2678684"/>
            </a:xfrm>
            <a:custGeom>
              <a:avLst/>
              <a:gdLst/>
              <a:ahLst/>
              <a:cxnLst/>
              <a:rect l="l" t="t" r="r" b="b"/>
              <a:pathLst>
                <a:path w="3739769" h="2678684">
                  <a:moveTo>
                    <a:pt x="0" y="0"/>
                  </a:moveTo>
                  <a:lnTo>
                    <a:pt x="3739769" y="0"/>
                  </a:lnTo>
                  <a:lnTo>
                    <a:pt x="3739769" y="2678684"/>
                  </a:lnTo>
                  <a:lnTo>
                    <a:pt x="0" y="2678684"/>
                  </a:lnTo>
                  <a:close/>
                </a:path>
              </a:pathLst>
            </a:custGeom>
            <a:solidFill>
              <a:srgbClr val="FFFFFF"/>
            </a:solidFill>
          </p:spPr>
          <p:txBody>
            <a:bodyPr/>
            <a:lstStyle/>
            <a:p>
              <a:endParaRPr lang="en-US" sz="2500">
                <a:latin typeface="Palatino Linotype" panose="02040502050505030304" pitchFamily="18" charset="0"/>
              </a:endParaRPr>
            </a:p>
          </p:txBody>
        </p:sp>
        <p:sp>
          <p:nvSpPr>
            <p:cNvPr id="35" name="Freeform 35"/>
            <p:cNvSpPr/>
            <p:nvPr/>
          </p:nvSpPr>
          <p:spPr>
            <a:xfrm>
              <a:off x="0" y="0"/>
              <a:ext cx="3773551" cy="2712466"/>
            </a:xfrm>
            <a:custGeom>
              <a:avLst/>
              <a:gdLst/>
              <a:ahLst/>
              <a:cxnLst/>
              <a:rect l="l" t="t" r="r" b="b"/>
              <a:pathLst>
                <a:path w="3773551" h="2712466">
                  <a:moveTo>
                    <a:pt x="16891" y="0"/>
                  </a:moveTo>
                  <a:lnTo>
                    <a:pt x="3756660" y="0"/>
                  </a:lnTo>
                  <a:cubicBezTo>
                    <a:pt x="3766058" y="0"/>
                    <a:pt x="3773551" y="7620"/>
                    <a:pt x="3773551" y="16891"/>
                  </a:cubicBezTo>
                  <a:lnTo>
                    <a:pt x="3773551" y="2695575"/>
                  </a:lnTo>
                  <a:cubicBezTo>
                    <a:pt x="3773551" y="2704973"/>
                    <a:pt x="3765931" y="2712466"/>
                    <a:pt x="3756660" y="2712466"/>
                  </a:cubicBezTo>
                  <a:lnTo>
                    <a:pt x="16891" y="2712466"/>
                  </a:lnTo>
                  <a:cubicBezTo>
                    <a:pt x="7493" y="2712466"/>
                    <a:pt x="0" y="2704846"/>
                    <a:pt x="0" y="2695575"/>
                  </a:cubicBezTo>
                  <a:lnTo>
                    <a:pt x="0" y="16891"/>
                  </a:lnTo>
                  <a:cubicBezTo>
                    <a:pt x="0" y="7620"/>
                    <a:pt x="7620" y="0"/>
                    <a:pt x="16891" y="0"/>
                  </a:cubicBezTo>
                  <a:moveTo>
                    <a:pt x="16891" y="33909"/>
                  </a:moveTo>
                  <a:lnTo>
                    <a:pt x="16891" y="16891"/>
                  </a:lnTo>
                  <a:lnTo>
                    <a:pt x="33909" y="16891"/>
                  </a:lnTo>
                  <a:lnTo>
                    <a:pt x="33909" y="2695575"/>
                  </a:lnTo>
                  <a:lnTo>
                    <a:pt x="16891" y="2695575"/>
                  </a:lnTo>
                  <a:lnTo>
                    <a:pt x="16891" y="2678684"/>
                  </a:lnTo>
                  <a:lnTo>
                    <a:pt x="3756660" y="2678684"/>
                  </a:lnTo>
                  <a:lnTo>
                    <a:pt x="3756660" y="2695575"/>
                  </a:lnTo>
                  <a:lnTo>
                    <a:pt x="3739769" y="2695575"/>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36" name="TextBox 36"/>
            <p:cNvSpPr txBox="1"/>
            <p:nvPr/>
          </p:nvSpPr>
          <p:spPr>
            <a:xfrm>
              <a:off x="0" y="-104775"/>
              <a:ext cx="3834384" cy="2857577"/>
            </a:xfrm>
            <a:prstGeom prst="rect">
              <a:avLst/>
            </a:prstGeom>
          </p:spPr>
          <p:txBody>
            <a:bodyPr lIns="50800" tIns="50800" rIns="50800" bIns="50800" rtlCol="0" anchor="ctr"/>
            <a:lstStyle/>
            <a:p>
              <a:pPr algn="l">
                <a:lnSpc>
                  <a:spcPts val="3640"/>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Employed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137160" lvl="1" indent="-6858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7" name="Group 37"/>
          <p:cNvGrpSpPr/>
          <p:nvPr/>
        </p:nvGrpSpPr>
        <p:grpSpPr>
          <a:xfrm>
            <a:off x="7273877" y="6934103"/>
            <a:ext cx="2604145" cy="2701366"/>
            <a:chOff x="0" y="0"/>
            <a:chExt cx="3472194" cy="3601821"/>
          </a:xfrm>
        </p:grpSpPr>
        <p:sp>
          <p:nvSpPr>
            <p:cNvPr id="38" name="Freeform 38"/>
            <p:cNvSpPr/>
            <p:nvPr/>
          </p:nvSpPr>
          <p:spPr>
            <a:xfrm>
              <a:off x="16891" y="16891"/>
              <a:ext cx="3376549" cy="3507359"/>
            </a:xfrm>
            <a:custGeom>
              <a:avLst/>
              <a:gdLst/>
              <a:ahLst/>
              <a:cxnLst/>
              <a:rect l="l" t="t" r="r" b="b"/>
              <a:pathLst>
                <a:path w="3376549" h="3507359">
                  <a:moveTo>
                    <a:pt x="0" y="0"/>
                  </a:moveTo>
                  <a:lnTo>
                    <a:pt x="3376549" y="0"/>
                  </a:lnTo>
                  <a:lnTo>
                    <a:pt x="3376549"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39" name="Freeform 39"/>
            <p:cNvSpPr/>
            <p:nvPr/>
          </p:nvSpPr>
          <p:spPr>
            <a:xfrm>
              <a:off x="0" y="0"/>
              <a:ext cx="3410331" cy="3541141"/>
            </a:xfrm>
            <a:custGeom>
              <a:avLst/>
              <a:gdLst/>
              <a:ahLst/>
              <a:cxnLst/>
              <a:rect l="l" t="t" r="r" b="b"/>
              <a:pathLst>
                <a:path w="3410331" h="3541141">
                  <a:moveTo>
                    <a:pt x="16891" y="0"/>
                  </a:moveTo>
                  <a:lnTo>
                    <a:pt x="3393440" y="0"/>
                  </a:lnTo>
                  <a:cubicBezTo>
                    <a:pt x="3402838" y="0"/>
                    <a:pt x="3410331" y="7620"/>
                    <a:pt x="3410331" y="16891"/>
                  </a:cubicBezTo>
                  <a:lnTo>
                    <a:pt x="3410331" y="3524250"/>
                  </a:lnTo>
                  <a:cubicBezTo>
                    <a:pt x="3410331" y="3533648"/>
                    <a:pt x="3402711" y="3541141"/>
                    <a:pt x="3393440"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393440" y="3507359"/>
                  </a:lnTo>
                  <a:lnTo>
                    <a:pt x="3393440" y="3524250"/>
                  </a:lnTo>
                  <a:lnTo>
                    <a:pt x="3376549" y="3524250"/>
                  </a:lnTo>
                  <a:lnTo>
                    <a:pt x="3376549" y="16891"/>
                  </a:lnTo>
                  <a:lnTo>
                    <a:pt x="3393440" y="16891"/>
                  </a:lnTo>
                  <a:lnTo>
                    <a:pt x="339344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0" name="TextBox 40"/>
            <p:cNvSpPr txBox="1"/>
            <p:nvPr/>
          </p:nvSpPr>
          <p:spPr>
            <a:xfrm>
              <a:off x="0" y="-104775"/>
              <a:ext cx="3472194" cy="37065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Drivers </a:t>
              </a:r>
              <a:r>
                <a:rPr lang="en-US" sz="2500" b="1" dirty="0" err="1">
                  <a:solidFill>
                    <a:srgbClr val="000000"/>
                  </a:solidFill>
                  <a:latin typeface="Palatino Linotype" panose="02040502050505030304" pitchFamily="18" charset="0"/>
                  <a:ea typeface="Times New Roman"/>
                  <a:cs typeface="Times New Roman"/>
                  <a:sym typeface="Times New Roman"/>
                </a:rPr>
                <a:t>Licence</a:t>
              </a:r>
              <a:r>
                <a:rPr lang="en-US" sz="2500" b="1" dirty="0">
                  <a:solidFill>
                    <a:srgbClr val="000000"/>
                  </a:solidFill>
                  <a:latin typeface="Palatino Linotype" panose="02040502050505030304" pitchFamily="18" charset="0"/>
                  <a:ea typeface="Times New Roman"/>
                  <a:cs typeface="Times New Roman"/>
                  <a:sym typeface="Times New Roman"/>
                </a:rPr>
                <a: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41" name="Group 41"/>
          <p:cNvGrpSpPr/>
          <p:nvPr/>
        </p:nvGrpSpPr>
        <p:grpSpPr>
          <a:xfrm>
            <a:off x="4001035" y="7553159"/>
            <a:ext cx="2920589" cy="2089083"/>
            <a:chOff x="0" y="0"/>
            <a:chExt cx="3894119" cy="2785443"/>
          </a:xfrm>
        </p:grpSpPr>
        <p:sp>
          <p:nvSpPr>
            <p:cNvPr id="42" name="Freeform 42"/>
            <p:cNvSpPr/>
            <p:nvPr/>
          </p:nvSpPr>
          <p:spPr>
            <a:xfrm>
              <a:off x="16891" y="16891"/>
              <a:ext cx="3793998" cy="2701036"/>
            </a:xfrm>
            <a:custGeom>
              <a:avLst/>
              <a:gdLst/>
              <a:ahLst/>
              <a:cxnLst/>
              <a:rect l="l" t="t" r="r" b="b"/>
              <a:pathLst>
                <a:path w="3793998" h="2701036">
                  <a:moveTo>
                    <a:pt x="0" y="0"/>
                  </a:moveTo>
                  <a:lnTo>
                    <a:pt x="3793998" y="0"/>
                  </a:lnTo>
                  <a:lnTo>
                    <a:pt x="3793998" y="2701036"/>
                  </a:lnTo>
                  <a:lnTo>
                    <a:pt x="0" y="2701036"/>
                  </a:lnTo>
                  <a:close/>
                </a:path>
              </a:pathLst>
            </a:custGeom>
            <a:solidFill>
              <a:srgbClr val="FFFFFF"/>
            </a:solidFill>
          </p:spPr>
          <p:txBody>
            <a:bodyPr/>
            <a:lstStyle/>
            <a:p>
              <a:endParaRPr lang="en-US"/>
            </a:p>
          </p:txBody>
        </p:sp>
        <p:sp>
          <p:nvSpPr>
            <p:cNvPr id="43" name="Freeform 43"/>
            <p:cNvSpPr/>
            <p:nvPr/>
          </p:nvSpPr>
          <p:spPr>
            <a:xfrm>
              <a:off x="0" y="0"/>
              <a:ext cx="3827780" cy="2734818"/>
            </a:xfrm>
            <a:custGeom>
              <a:avLst/>
              <a:gdLst/>
              <a:ahLst/>
              <a:cxnLst/>
              <a:rect l="l" t="t" r="r" b="b"/>
              <a:pathLst>
                <a:path w="3827780" h="2734818">
                  <a:moveTo>
                    <a:pt x="16891" y="0"/>
                  </a:moveTo>
                  <a:lnTo>
                    <a:pt x="3810889" y="0"/>
                  </a:lnTo>
                  <a:cubicBezTo>
                    <a:pt x="3820287" y="0"/>
                    <a:pt x="3827780" y="7620"/>
                    <a:pt x="3827780" y="16891"/>
                  </a:cubicBezTo>
                  <a:lnTo>
                    <a:pt x="3827780" y="2717927"/>
                  </a:lnTo>
                  <a:cubicBezTo>
                    <a:pt x="3827780" y="2727325"/>
                    <a:pt x="3820160" y="2734818"/>
                    <a:pt x="3810889" y="2734818"/>
                  </a:cubicBezTo>
                  <a:lnTo>
                    <a:pt x="16891" y="2734818"/>
                  </a:lnTo>
                  <a:cubicBezTo>
                    <a:pt x="7493" y="2734818"/>
                    <a:pt x="0" y="2727198"/>
                    <a:pt x="0" y="2717927"/>
                  </a:cubicBezTo>
                  <a:lnTo>
                    <a:pt x="0" y="16891"/>
                  </a:lnTo>
                  <a:cubicBezTo>
                    <a:pt x="0" y="7620"/>
                    <a:pt x="7620" y="0"/>
                    <a:pt x="16891" y="0"/>
                  </a:cubicBezTo>
                  <a:moveTo>
                    <a:pt x="16891" y="33909"/>
                  </a:moveTo>
                  <a:lnTo>
                    <a:pt x="16891" y="16891"/>
                  </a:lnTo>
                  <a:lnTo>
                    <a:pt x="33909" y="16891"/>
                  </a:lnTo>
                  <a:lnTo>
                    <a:pt x="33909" y="2717927"/>
                  </a:lnTo>
                  <a:lnTo>
                    <a:pt x="16891" y="2717927"/>
                  </a:lnTo>
                  <a:lnTo>
                    <a:pt x="16891" y="2701036"/>
                  </a:lnTo>
                  <a:lnTo>
                    <a:pt x="3810889" y="2701036"/>
                  </a:lnTo>
                  <a:lnTo>
                    <a:pt x="3810889" y="2717927"/>
                  </a:lnTo>
                  <a:lnTo>
                    <a:pt x="3793998" y="2717927"/>
                  </a:lnTo>
                  <a:lnTo>
                    <a:pt x="3793998" y="16891"/>
                  </a:lnTo>
                  <a:lnTo>
                    <a:pt x="3810889" y="16891"/>
                  </a:lnTo>
                  <a:lnTo>
                    <a:pt x="3810889" y="33909"/>
                  </a:lnTo>
                  <a:lnTo>
                    <a:pt x="16891" y="33909"/>
                  </a:lnTo>
                  <a:close/>
                </a:path>
              </a:pathLst>
            </a:custGeom>
            <a:solidFill>
              <a:srgbClr val="000000"/>
            </a:solidFill>
          </p:spPr>
          <p:txBody>
            <a:bodyPr/>
            <a:lstStyle/>
            <a:p>
              <a:endParaRPr lang="en-US"/>
            </a:p>
          </p:txBody>
        </p:sp>
      </p:grpSp>
      <p:grpSp>
        <p:nvGrpSpPr>
          <p:cNvPr id="44" name="Group 44"/>
          <p:cNvGrpSpPr/>
          <p:nvPr/>
        </p:nvGrpSpPr>
        <p:grpSpPr>
          <a:xfrm>
            <a:off x="3873120" y="7040489"/>
            <a:ext cx="2998749" cy="2742397"/>
            <a:chOff x="-170553" y="-335379"/>
            <a:chExt cx="3998333" cy="3876520"/>
          </a:xfrm>
        </p:grpSpPr>
        <p:sp>
          <p:nvSpPr>
            <p:cNvPr id="45" name="Freeform 45"/>
            <p:cNvSpPr/>
            <p:nvPr/>
          </p:nvSpPr>
          <p:spPr>
            <a:xfrm>
              <a:off x="16891" y="16891"/>
              <a:ext cx="3793998" cy="3281492"/>
            </a:xfrm>
            <a:custGeom>
              <a:avLst/>
              <a:gdLst/>
              <a:ahLst/>
              <a:cxnLst/>
              <a:rect l="l" t="t" r="r" b="b"/>
              <a:pathLst>
                <a:path w="3793998" h="3507359">
                  <a:moveTo>
                    <a:pt x="0" y="0"/>
                  </a:moveTo>
                  <a:lnTo>
                    <a:pt x="3793998" y="0"/>
                  </a:lnTo>
                  <a:lnTo>
                    <a:pt x="3793998"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46" name="Freeform 46"/>
            <p:cNvSpPr/>
            <p:nvPr/>
          </p:nvSpPr>
          <p:spPr>
            <a:xfrm>
              <a:off x="0" y="0"/>
              <a:ext cx="3827780" cy="3541141"/>
            </a:xfrm>
            <a:custGeom>
              <a:avLst/>
              <a:gdLst/>
              <a:ahLst/>
              <a:cxnLst/>
              <a:rect l="l" t="t" r="r" b="b"/>
              <a:pathLst>
                <a:path w="3827780" h="3541141">
                  <a:moveTo>
                    <a:pt x="16891" y="0"/>
                  </a:moveTo>
                  <a:lnTo>
                    <a:pt x="3810889" y="0"/>
                  </a:lnTo>
                  <a:cubicBezTo>
                    <a:pt x="3820287" y="0"/>
                    <a:pt x="3827780" y="7620"/>
                    <a:pt x="3827780" y="16891"/>
                  </a:cubicBezTo>
                  <a:lnTo>
                    <a:pt x="3827780" y="3524250"/>
                  </a:lnTo>
                  <a:cubicBezTo>
                    <a:pt x="3827780" y="3533648"/>
                    <a:pt x="3820160" y="3541141"/>
                    <a:pt x="3810889"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810889" y="3507359"/>
                  </a:lnTo>
                  <a:lnTo>
                    <a:pt x="3810889" y="3524250"/>
                  </a:lnTo>
                  <a:lnTo>
                    <a:pt x="3793998" y="3524250"/>
                  </a:lnTo>
                  <a:lnTo>
                    <a:pt x="3793998" y="16891"/>
                  </a:lnTo>
                  <a:lnTo>
                    <a:pt x="3810889" y="16891"/>
                  </a:lnTo>
                  <a:lnTo>
                    <a:pt x="3810889"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7" name="TextBox 47"/>
            <p:cNvSpPr txBox="1"/>
            <p:nvPr/>
          </p:nvSpPr>
          <p:spPr>
            <a:xfrm>
              <a:off x="-170553" y="-335379"/>
              <a:ext cx="3894119"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Approval status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1-approved</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0- denied </a:t>
              </a:r>
            </a:p>
          </p:txBody>
        </p:sp>
      </p:grpSp>
      <p:grpSp>
        <p:nvGrpSpPr>
          <p:cNvPr id="48" name="Group 48"/>
          <p:cNvGrpSpPr/>
          <p:nvPr/>
        </p:nvGrpSpPr>
        <p:grpSpPr>
          <a:xfrm>
            <a:off x="885263" y="1110375"/>
            <a:ext cx="5691065" cy="528991"/>
            <a:chOff x="0" y="0"/>
            <a:chExt cx="5334476" cy="705321"/>
          </a:xfrm>
        </p:grpSpPr>
        <p:sp>
          <p:nvSpPr>
            <p:cNvPr id="49" name="Freeform 49"/>
            <p:cNvSpPr/>
            <p:nvPr/>
          </p:nvSpPr>
          <p:spPr>
            <a:xfrm>
              <a:off x="0" y="0"/>
              <a:ext cx="5334508" cy="705358"/>
            </a:xfrm>
            <a:custGeom>
              <a:avLst/>
              <a:gdLst/>
              <a:ahLst/>
              <a:cxnLst/>
              <a:rect l="l" t="t" r="r" b="b"/>
              <a:pathLst>
                <a:path w="5334508" h="705358">
                  <a:moveTo>
                    <a:pt x="0" y="0"/>
                  </a:moveTo>
                  <a:lnTo>
                    <a:pt x="5334508" y="0"/>
                  </a:lnTo>
                  <a:lnTo>
                    <a:pt x="5334508" y="705358"/>
                  </a:lnTo>
                  <a:lnTo>
                    <a:pt x="0" y="705358"/>
                  </a:lnTo>
                  <a:close/>
                </a:path>
              </a:pathLst>
            </a:custGeom>
            <a:solidFill>
              <a:srgbClr val="FFFFFF"/>
            </a:solidFill>
          </p:spPr>
          <p:txBody>
            <a:bodyPr/>
            <a:lstStyle/>
            <a:p>
              <a:endParaRPr lang="en-US"/>
            </a:p>
          </p:txBody>
        </p:sp>
        <p:sp>
          <p:nvSpPr>
            <p:cNvPr id="50" name="TextBox 50"/>
            <p:cNvSpPr txBox="1"/>
            <p:nvPr/>
          </p:nvSpPr>
          <p:spPr>
            <a:xfrm>
              <a:off x="0" y="-123825"/>
              <a:ext cx="5334476" cy="829146"/>
            </a:xfrm>
            <a:prstGeom prst="rect">
              <a:avLst/>
            </a:prstGeom>
          </p:spPr>
          <p:txBody>
            <a:bodyPr lIns="50800" tIns="50800" rIns="50800" bIns="50800" rtlCol="0" anchor="t"/>
            <a:lstStyle/>
            <a:p>
              <a:pPr algn="ctr">
                <a:lnSpc>
                  <a:spcPts val="4480"/>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Categorical Variables </a:t>
              </a:r>
              <a:r>
                <a:rPr lang="en-US" sz="3200" dirty="0">
                  <a:solidFill>
                    <a:srgbClr val="000000"/>
                  </a:solidFill>
                  <a:latin typeface="Times New Roman Bold"/>
                  <a:ea typeface="Times New Roman Bold"/>
                  <a:cs typeface="Times New Roman Bold"/>
                  <a:sym typeface="Times New Roman Bold"/>
                </a:rPr>
                <a:t>: </a:t>
              </a:r>
            </a:p>
          </p:txBody>
        </p:sp>
      </p:grpSp>
      <p:sp>
        <p:nvSpPr>
          <p:cNvPr id="51" name="TextBox 51"/>
          <p:cNvSpPr txBox="1"/>
          <p:nvPr/>
        </p:nvSpPr>
        <p:spPr>
          <a:xfrm>
            <a:off x="16976525" y="45720"/>
            <a:ext cx="844254" cy="974626"/>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12</a:t>
            </a:r>
          </a:p>
          <a:p>
            <a:pPr algn="r">
              <a:lnSpc>
                <a:spcPts val="3840"/>
              </a:lnSpc>
            </a:pPr>
            <a:endParaRPr lang="en-US" sz="3200" spc="29" dirty="0">
              <a:solidFill>
                <a:srgbClr val="898989"/>
              </a:solidFill>
              <a:latin typeface="TT Rounds Condensed"/>
              <a:ea typeface="TT Rounds Condensed"/>
              <a:cs typeface="TT Rounds Condensed"/>
              <a:sym typeface="TT Round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89883" y="405113"/>
            <a:ext cx="543629" cy="54738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10</a:t>
            </a:r>
          </a:p>
        </p:txBody>
      </p:sp>
      <p:pic>
        <p:nvPicPr>
          <p:cNvPr id="5" name="Picture 4">
            <a:extLst>
              <a:ext uri="{FF2B5EF4-FFF2-40B4-BE49-F238E27FC236}">
                <a16:creationId xmlns:a16="http://schemas.microsoft.com/office/drawing/2014/main" id="{8AD69F2A-8BBB-8CDE-4DCC-FE97625A4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TextBox 2">
            <a:extLst>
              <a:ext uri="{FF2B5EF4-FFF2-40B4-BE49-F238E27FC236}">
                <a16:creationId xmlns:a16="http://schemas.microsoft.com/office/drawing/2014/main" id="{0EF2A9D1-0A59-8265-23C7-D2A9A0D9E18E}"/>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PREPROCESSING</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1461991589"/>
              </p:ext>
            </p:extLst>
          </p:nvPr>
        </p:nvGraphicFramePr>
        <p:xfrm>
          <a:off x="1446687" y="1798262"/>
          <a:ext cx="4646197" cy="3238499"/>
        </p:xfrm>
        <a:graphic>
          <a:graphicData uri="http://schemas.openxmlformats.org/drawingml/2006/table">
            <a:tbl>
              <a:tblPr/>
              <a:tblGrid>
                <a:gridCol w="2431105">
                  <a:extLst>
                    <a:ext uri="{9D8B030D-6E8A-4147-A177-3AD203B41FA5}">
                      <a16:colId xmlns:a16="http://schemas.microsoft.com/office/drawing/2014/main" val="20000"/>
                    </a:ext>
                  </a:extLst>
                </a:gridCol>
                <a:gridCol w="2215092">
                  <a:extLst>
                    <a:ext uri="{9D8B030D-6E8A-4147-A177-3AD203B41FA5}">
                      <a16:colId xmlns:a16="http://schemas.microsoft.com/office/drawing/2014/main" val="20001"/>
                    </a:ext>
                  </a:extLst>
                </a:gridCol>
              </a:tblGrid>
              <a:tr h="831311">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239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Male</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468</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Female </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12</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255842588"/>
              </p:ext>
            </p:extLst>
          </p:nvPr>
        </p:nvGraphicFramePr>
        <p:xfrm>
          <a:off x="12322747" y="1798262"/>
          <a:ext cx="4597400" cy="3238500"/>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43617">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3617">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480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126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Female</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reeform 6"/>
          <p:cNvSpPr/>
          <p:nvPr/>
        </p:nvSpPr>
        <p:spPr>
          <a:xfrm>
            <a:off x="6707571" y="2291115"/>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7" name="TextBox 7"/>
          <p:cNvSpPr txBox="1"/>
          <p:nvPr/>
        </p:nvSpPr>
        <p:spPr>
          <a:xfrm>
            <a:off x="6866306" y="2758419"/>
            <a:ext cx="3856018" cy="1119089"/>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 marks replaced by mode </a:t>
            </a:r>
          </a:p>
        </p:txBody>
      </p:sp>
      <p:sp>
        <p:nvSpPr>
          <p:cNvPr id="8" name="TextBox 8"/>
          <p:cNvSpPr txBox="1"/>
          <p:nvPr/>
        </p:nvSpPr>
        <p:spPr>
          <a:xfrm>
            <a:off x="1295400" y="366757"/>
            <a:ext cx="18288000" cy="1238865"/>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Cleaning </a:t>
            </a:r>
          </a:p>
        </p:txBody>
      </p:sp>
      <p:sp>
        <p:nvSpPr>
          <p:cNvPr id="9" name="TextBox 9"/>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14</a:t>
            </a:r>
          </a:p>
        </p:txBody>
      </p:sp>
      <p:graphicFrame>
        <p:nvGraphicFramePr>
          <p:cNvPr id="10" name="Table 10"/>
          <p:cNvGraphicFramePr>
            <a:graphicFrameLocks noGrp="1"/>
          </p:cNvGraphicFramePr>
          <p:nvPr>
            <p:extLst>
              <p:ext uri="{D42A27DB-BD31-4B8C-83A1-F6EECF244321}">
                <p14:modId xmlns:p14="http://schemas.microsoft.com/office/powerpoint/2010/main" val="3452996009"/>
              </p:ext>
            </p:extLst>
          </p:nvPr>
        </p:nvGraphicFramePr>
        <p:xfrm>
          <a:off x="1446687" y="5577318"/>
          <a:ext cx="4515238" cy="3250092"/>
        </p:xfrm>
        <a:graphic>
          <a:graphicData uri="http://schemas.openxmlformats.org/drawingml/2006/table">
            <a:tbl>
              <a:tblPr/>
              <a:tblGrid>
                <a:gridCol w="2367830">
                  <a:extLst>
                    <a:ext uri="{9D8B030D-6E8A-4147-A177-3AD203B41FA5}">
                      <a16:colId xmlns:a16="http://schemas.microsoft.com/office/drawing/2014/main" val="20000"/>
                    </a:ext>
                  </a:extLst>
                </a:gridCol>
                <a:gridCol w="2147408">
                  <a:extLst>
                    <a:ext uri="{9D8B030D-6E8A-4147-A177-3AD203B41FA5}">
                      <a16:colId xmlns:a16="http://schemas.microsoft.com/office/drawing/2014/main" val="20001"/>
                    </a:ext>
                  </a:extLst>
                </a:gridCol>
              </a:tblGrid>
              <a:tr h="812523">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2523">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Married</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519</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Single</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165</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6</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Freeform 11"/>
          <p:cNvSpPr/>
          <p:nvPr/>
        </p:nvSpPr>
        <p:spPr>
          <a:xfrm>
            <a:off x="6733451" y="5958292"/>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6866306" y="6494271"/>
            <a:ext cx="3856018" cy="1119089"/>
          </a:xfrm>
          <a:prstGeom prst="rect">
            <a:avLst/>
          </a:prstGeom>
        </p:spPr>
        <p:txBody>
          <a:bodyPr lIns="0" tIns="0" rIns="0" bIns="0" rtlCol="0" anchor="t">
            <a:spAutoFit/>
          </a:bodyPr>
          <a:lstStyle/>
          <a:p>
            <a:pPr algn="ctr">
              <a:lnSpc>
                <a:spcPts val="4479"/>
              </a:lnSpc>
            </a:pPr>
            <a:r>
              <a:rPr lang="en-US" sz="3199"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Bold"/>
                <a:cs typeface="Times New Roman Bold"/>
                <a:sym typeface="Times New Roman Bold"/>
              </a:rPr>
              <a:t>marks replaced by mode </a:t>
            </a:r>
          </a:p>
        </p:txBody>
      </p:sp>
      <p:graphicFrame>
        <p:nvGraphicFramePr>
          <p:cNvPr id="13" name="Table 13"/>
          <p:cNvGraphicFramePr>
            <a:graphicFrameLocks noGrp="1"/>
          </p:cNvGraphicFramePr>
          <p:nvPr>
            <p:extLst>
              <p:ext uri="{D42A27DB-BD31-4B8C-83A1-F6EECF244321}">
                <p14:modId xmlns:p14="http://schemas.microsoft.com/office/powerpoint/2010/main" val="2822007528"/>
              </p:ext>
            </p:extLst>
          </p:nvPr>
        </p:nvGraphicFramePr>
        <p:xfrm>
          <a:off x="12322747" y="5577318"/>
          <a:ext cx="4597400" cy="3250093"/>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50540">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49013">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Married</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525</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540">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Female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165</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4"/>
          <p:cNvSpPr txBox="1"/>
          <p:nvPr/>
        </p:nvSpPr>
        <p:spPr>
          <a:xfrm>
            <a:off x="948731" y="8875851"/>
            <a:ext cx="16789816" cy="1132811"/>
          </a:xfrm>
          <a:prstGeom prst="rect">
            <a:avLst/>
          </a:prstGeom>
        </p:spPr>
        <p:txBody>
          <a:bodyPr lIns="0" tIns="0" rIns="0" bIns="0" rtlCol="0" anchor="t">
            <a:spAutoFit/>
          </a:bodyPr>
          <a:lstStyle/>
          <a:p>
            <a:pPr algn="ctr">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BankCustomer, Industry, Ethnicity, Citizen</a:t>
            </a:r>
          </a:p>
          <a:p>
            <a:pPr algn="ctr">
              <a:lnSpc>
                <a:spcPts val="4480"/>
              </a:lnSpc>
            </a:pPr>
            <a:r>
              <a:rPr lang="en-US" sz="3000"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a:cs typeface="Times New Roman"/>
                <a:sym typeface="Times New Roman"/>
              </a:rPr>
              <a:t>marks values were also replaced by mode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5524" y="1875278"/>
            <a:ext cx="15045377" cy="2843535"/>
          </a:xfrm>
          <a:prstGeom prst="rect">
            <a:avLst/>
          </a:prstGeom>
        </p:spPr>
        <p:txBody>
          <a:bodyPr lIns="0" tIns="0" rIns="0" bIns="0" rtlCol="0" anchor="t">
            <a:spAutoFit/>
          </a:bodyPr>
          <a:lstStyle/>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Categorical variables often need to be converted into a numerical format so that mathematical operations can be applied. </a:t>
            </a:r>
          </a:p>
          <a:p>
            <a:pPr marL="457200"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Dummy variables allow us to transform these categories into a form that can be easily used by the model.</a:t>
            </a:r>
          </a:p>
        </p:txBody>
      </p:sp>
      <p:graphicFrame>
        <p:nvGraphicFramePr>
          <p:cNvPr id="3" name="Table 3"/>
          <p:cNvGraphicFramePr>
            <a:graphicFrameLocks noGrp="1"/>
          </p:cNvGraphicFramePr>
          <p:nvPr>
            <p:extLst>
              <p:ext uri="{D42A27DB-BD31-4B8C-83A1-F6EECF244321}">
                <p14:modId xmlns:p14="http://schemas.microsoft.com/office/powerpoint/2010/main" val="3846320872"/>
              </p:ext>
            </p:extLst>
          </p:nvPr>
        </p:nvGraphicFramePr>
        <p:xfrm>
          <a:off x="2227099" y="5257800"/>
          <a:ext cx="3580581" cy="3153922"/>
        </p:xfrm>
        <a:graphic>
          <a:graphicData uri="http://schemas.openxmlformats.org/drawingml/2006/table">
            <a:tbl>
              <a:tblPr/>
              <a:tblGrid>
                <a:gridCol w="1877195">
                  <a:extLst>
                    <a:ext uri="{9D8B030D-6E8A-4147-A177-3AD203B41FA5}">
                      <a16:colId xmlns:a16="http://schemas.microsoft.com/office/drawing/2014/main" val="20000"/>
                    </a:ext>
                  </a:extLst>
                </a:gridCol>
                <a:gridCol w="1703386">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Prior default </a:t>
                      </a:r>
                      <a:endParaRPr lang="en-US" sz="3000" b="1"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Prior default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t</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1</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f</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0</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4014967788"/>
              </p:ext>
            </p:extLst>
          </p:nvPr>
        </p:nvGraphicFramePr>
        <p:xfrm>
          <a:off x="7467600" y="5257800"/>
          <a:ext cx="3580447" cy="3153922"/>
        </p:xfrm>
        <a:graphic>
          <a:graphicData uri="http://schemas.openxmlformats.org/drawingml/2006/table">
            <a:tbl>
              <a:tblPr/>
              <a:tblGrid>
                <a:gridCol w="1862502">
                  <a:extLst>
                    <a:ext uri="{9D8B030D-6E8A-4147-A177-3AD203B41FA5}">
                      <a16:colId xmlns:a16="http://schemas.microsoft.com/office/drawing/2014/main" val="20000"/>
                    </a:ext>
                  </a:extLst>
                </a:gridCol>
                <a:gridCol w="1717945">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Employee</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Employee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imes New Roman Bold"/>
                          <a:cs typeface="Times New Roman Bold"/>
                          <a:sym typeface="Times New Roman Bold"/>
                        </a:rPr>
                        <a:t>f</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832640682"/>
              </p:ext>
            </p:extLst>
          </p:nvPr>
        </p:nvGraphicFramePr>
        <p:xfrm>
          <a:off x="12480454" y="5257800"/>
          <a:ext cx="3580447" cy="3153922"/>
        </p:xfrm>
        <a:graphic>
          <a:graphicData uri="http://schemas.openxmlformats.org/drawingml/2006/table">
            <a:tbl>
              <a:tblPr/>
              <a:tblGrid>
                <a:gridCol w="1860956">
                  <a:extLst>
                    <a:ext uri="{9D8B030D-6E8A-4147-A177-3AD203B41FA5}">
                      <a16:colId xmlns:a16="http://schemas.microsoft.com/office/drawing/2014/main" val="20000"/>
                    </a:ext>
                  </a:extLst>
                </a:gridCol>
                <a:gridCol w="1719491">
                  <a:extLst>
                    <a:ext uri="{9D8B030D-6E8A-4147-A177-3AD203B41FA5}">
                      <a16:colId xmlns:a16="http://schemas.microsoft.com/office/drawing/2014/main" val="20001"/>
                    </a:ext>
                  </a:extLst>
                </a:gridCol>
              </a:tblGrid>
              <a:tr h="1052082">
                <a:tc gridSpan="2">
                  <a:txBody>
                    <a:bodyPr/>
                    <a:lstStyle/>
                    <a:p>
                      <a:pPr marL="0" algn="ctr" defTabSz="914400" rtl="0" eaLnBrk="1" latinLnBrk="0" hangingPunct="1">
                        <a:lnSpc>
                          <a:spcPts val="4480"/>
                        </a:lnSpc>
                        <a:defRPr/>
                      </a:pPr>
                      <a:r>
                        <a:rPr lang="en-US" sz="3000" b="1" kern="1200" dirty="0">
                          <a:solidFill>
                            <a:srgbClr val="000000"/>
                          </a:solidFill>
                          <a:latin typeface="Palatino Linotype" panose="02040502050505030304" pitchFamily="18" charset="0"/>
                          <a:ea typeface="Times New Roman Bold"/>
                          <a:cs typeface="Times New Roman Bold"/>
                          <a:sym typeface="Times New Roman Bold"/>
                        </a:rPr>
                        <a:t>Driver License</a:t>
                      </a:r>
                      <a:endParaRPr lang="en-US" sz="3000" b="1" kern="1200" dirty="0">
                        <a:solidFill>
                          <a:srgbClr val="000000"/>
                        </a:solidFill>
                        <a:latin typeface="Palatino Linotype" panose="02040502050505030304" pitchFamily="18" charset="0"/>
                        <a:cs typeface="Times New Roma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Driver License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f</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Encoding Categorical Data</a:t>
            </a:r>
          </a:p>
        </p:txBody>
      </p:sp>
      <p:sp>
        <p:nvSpPr>
          <p:cNvPr id="7" name="TextBox 9">
            <a:extLst>
              <a:ext uri="{FF2B5EF4-FFF2-40B4-BE49-F238E27FC236}">
                <a16:creationId xmlns:a16="http://schemas.microsoft.com/office/drawing/2014/main" id="{28DE7561-ABF7-DCC4-901D-0B62BECE015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14727" y="308768"/>
            <a:ext cx="518577" cy="685172"/>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13</a:t>
            </a:r>
          </a:p>
        </p:txBody>
      </p:sp>
      <p:pic>
        <p:nvPicPr>
          <p:cNvPr id="6" name="Picture 5">
            <a:extLst>
              <a:ext uri="{FF2B5EF4-FFF2-40B4-BE49-F238E27FC236}">
                <a16:creationId xmlns:a16="http://schemas.microsoft.com/office/drawing/2014/main" id="{09A2CEB7-6D71-2388-3573-101459B43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Box 2">
            <a:extLst>
              <a:ext uri="{FF2B5EF4-FFF2-40B4-BE49-F238E27FC236}">
                <a16:creationId xmlns:a16="http://schemas.microsoft.com/office/drawing/2014/main" id="{D038652C-4F6B-871A-B4A6-CEE5D4F2FBF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EXPLORATORY DATA ANALYSIS</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363200" y="4869351"/>
            <a:ext cx="5122402" cy="4887692"/>
            <a:chOff x="0" y="0"/>
            <a:chExt cx="6829869" cy="6516923"/>
          </a:xfrm>
        </p:grpSpPr>
        <p:sp>
          <p:nvSpPr>
            <p:cNvPr id="5" name="Freeform 5"/>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2"/>
              <a:stretch>
                <a:fillRect l="-374" t="-4413" r="-375" b="-4413"/>
              </a:stretch>
            </a:blipFill>
          </p:spPr>
          <p:txBody>
            <a:bodyPr/>
            <a:lstStyle/>
            <a:p>
              <a:endParaRPr lang="en-US"/>
            </a:p>
          </p:txBody>
        </p:sp>
        <p:sp>
          <p:nvSpPr>
            <p:cNvPr id="6" name="Freeform 6"/>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2345583" y="4869351"/>
            <a:ext cx="5122402" cy="4887692"/>
            <a:chOff x="0" y="0"/>
            <a:chExt cx="6829869" cy="6516923"/>
          </a:xfrm>
        </p:grpSpPr>
        <p:sp>
          <p:nvSpPr>
            <p:cNvPr id="8" name="Freeform 8"/>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3"/>
              <a:stretch>
                <a:fillRect l="-374" t="-4013" r="-375" b="-4013"/>
              </a:stretch>
            </a:blipFill>
          </p:spPr>
          <p:txBody>
            <a:bodyPr/>
            <a:lstStyle/>
            <a:p>
              <a:endParaRPr lang="en-US"/>
            </a:p>
          </p:txBody>
        </p:sp>
        <p:sp>
          <p:nvSpPr>
            <p:cNvPr id="9" name="Freeform 9"/>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1314452" y="1932658"/>
            <a:ext cx="14935200" cy="2195922"/>
          </a:xfrm>
          <a:prstGeom prst="rect">
            <a:avLst/>
          </a:prstGeom>
        </p:spPr>
        <p:txBody>
          <a:bodyPr wrap="square" lIns="0" tIns="0" rIns="0" bIns="0" rtlCol="0" anchor="t">
            <a:spAutoFit/>
          </a:bodyPr>
          <a:lstStyle/>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 EDA part we have used Box plot for outliers detection in Numerical data .</a:t>
            </a:r>
          </a:p>
          <a:p>
            <a:pPr marL="944953"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Approached Techniques for Handling outlier are:</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Capping to percentile </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Log transformation</a:t>
            </a:r>
          </a:p>
        </p:txBody>
      </p:sp>
      <p:sp>
        <p:nvSpPr>
          <p:cNvPr id="11" name="TextBox 11"/>
          <p:cNvSpPr txBox="1"/>
          <p:nvPr/>
        </p:nvSpPr>
        <p:spPr>
          <a:xfrm>
            <a:off x="771515" y="4276725"/>
            <a:ext cx="8105565" cy="444481"/>
          </a:xfrm>
          <a:prstGeom prst="rect">
            <a:avLst/>
          </a:prstGeom>
        </p:spPr>
        <p:txBody>
          <a:bodyPr lIns="0" tIns="0" rIns="0" bIns="0" rtlCol="0" anchor="t">
            <a:spAutoFit/>
          </a:bodyPr>
          <a:lstStyle/>
          <a:p>
            <a:pPr algn="ctr">
              <a:lnSpc>
                <a:spcPts val="3779"/>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before Capping </a:t>
            </a:r>
          </a:p>
        </p:txBody>
      </p:sp>
      <p:sp>
        <p:nvSpPr>
          <p:cNvPr id="12" name="TextBox 12"/>
          <p:cNvSpPr txBox="1"/>
          <p:nvPr/>
        </p:nvSpPr>
        <p:spPr>
          <a:xfrm>
            <a:off x="8782052" y="4276725"/>
            <a:ext cx="8290636" cy="412100"/>
          </a:xfrm>
          <a:prstGeom prst="rect">
            <a:avLst/>
          </a:prstGeom>
        </p:spPr>
        <p:txBody>
          <a:bodyPr lIns="0" tIns="0" rIns="0" bIns="0" rtlCol="0" anchor="t">
            <a:spAutoFit/>
          </a:bodyPr>
          <a:lstStyle/>
          <a:p>
            <a:pPr algn="ctr">
              <a:lnSpc>
                <a:spcPts val="3640"/>
              </a:lnSpc>
            </a:pPr>
            <a:r>
              <a:rPr lang="en-US" sz="25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after Capping </a:t>
            </a:r>
          </a:p>
        </p:txBody>
      </p:sp>
      <p:sp>
        <p:nvSpPr>
          <p:cNvPr id="13" name="TextBox 13"/>
          <p:cNvSpPr txBox="1"/>
          <p:nvPr/>
        </p:nvSpPr>
        <p:spPr>
          <a:xfrm>
            <a:off x="17477566" y="175176"/>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17</a:t>
            </a:r>
          </a:p>
        </p:txBody>
      </p:sp>
      <p:sp>
        <p:nvSpPr>
          <p:cNvPr id="14" name="TextBox 6">
            <a:extLst>
              <a:ext uri="{FF2B5EF4-FFF2-40B4-BE49-F238E27FC236}">
                <a16:creationId xmlns:a16="http://schemas.microsoft.com/office/drawing/2014/main" id="{9C6E3231-55C5-8F62-C21F-B4ADCBD8286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Box 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86" y="38100"/>
            <a:ext cx="18426586" cy="10287000"/>
            <a:chOff x="0" y="0"/>
            <a:chExt cx="24568781" cy="13716000"/>
          </a:xfrm>
        </p:grpSpPr>
        <p:sp>
          <p:nvSpPr>
            <p:cNvPr id="3" name="Freeform 3"/>
            <p:cNvSpPr/>
            <p:nvPr/>
          </p:nvSpPr>
          <p:spPr>
            <a:xfrm>
              <a:off x="0" y="0"/>
              <a:ext cx="24568786" cy="13716000"/>
            </a:xfrm>
            <a:custGeom>
              <a:avLst/>
              <a:gdLst/>
              <a:ahLst/>
              <a:cxnLst/>
              <a:rect l="l" t="t" r="r" b="b"/>
              <a:pathLst>
                <a:path w="24568786" h="13716000">
                  <a:moveTo>
                    <a:pt x="0" y="0"/>
                  </a:moveTo>
                  <a:lnTo>
                    <a:pt x="24568786" y="0"/>
                  </a:lnTo>
                  <a:lnTo>
                    <a:pt x="24568786"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930882" y="3374993"/>
            <a:ext cx="5594062" cy="5435907"/>
            <a:chOff x="0" y="0"/>
            <a:chExt cx="8068349" cy="7656381"/>
          </a:xfrm>
        </p:grpSpPr>
        <p:sp>
          <p:nvSpPr>
            <p:cNvPr id="5" name="Freeform 5"/>
            <p:cNvSpPr/>
            <p:nvPr/>
          </p:nvSpPr>
          <p:spPr>
            <a:xfrm>
              <a:off x="25400" y="25400"/>
              <a:ext cx="8017510" cy="7605522"/>
            </a:xfrm>
            <a:custGeom>
              <a:avLst/>
              <a:gdLst/>
              <a:ahLst/>
              <a:cxnLst/>
              <a:rect l="l" t="t" r="r" b="b"/>
              <a:pathLst>
                <a:path w="8017510" h="7605522">
                  <a:moveTo>
                    <a:pt x="0" y="0"/>
                  </a:moveTo>
                  <a:lnTo>
                    <a:pt x="8017510" y="0"/>
                  </a:lnTo>
                  <a:lnTo>
                    <a:pt x="8017510" y="7605522"/>
                  </a:lnTo>
                  <a:lnTo>
                    <a:pt x="0" y="7605522"/>
                  </a:lnTo>
                  <a:lnTo>
                    <a:pt x="0" y="0"/>
                  </a:lnTo>
                  <a:close/>
                </a:path>
              </a:pathLst>
            </a:custGeom>
            <a:blipFill>
              <a:blip r:embed="rId2"/>
              <a:stretch>
                <a:fillRect l="-333" t="-333" r="-334" b="-334"/>
              </a:stretch>
            </a:blipFill>
          </p:spPr>
          <p:txBody>
            <a:bodyPr/>
            <a:lstStyle/>
            <a:p>
              <a:endParaRPr lang="en-US" dirty="0"/>
            </a:p>
          </p:txBody>
        </p:sp>
        <p:sp>
          <p:nvSpPr>
            <p:cNvPr id="6" name="Freeform 6"/>
            <p:cNvSpPr/>
            <p:nvPr/>
          </p:nvSpPr>
          <p:spPr>
            <a:xfrm>
              <a:off x="0" y="0"/>
              <a:ext cx="8068310" cy="7656322"/>
            </a:xfrm>
            <a:custGeom>
              <a:avLst/>
              <a:gdLst/>
              <a:ahLst/>
              <a:cxnLst/>
              <a:rect l="l" t="t" r="r" b="b"/>
              <a:pathLst>
                <a:path w="8068310" h="7656322">
                  <a:moveTo>
                    <a:pt x="25400" y="0"/>
                  </a:moveTo>
                  <a:lnTo>
                    <a:pt x="8042910" y="0"/>
                  </a:lnTo>
                  <a:cubicBezTo>
                    <a:pt x="8056880" y="0"/>
                    <a:pt x="8068310" y="11430"/>
                    <a:pt x="8068310" y="25400"/>
                  </a:cubicBezTo>
                  <a:lnTo>
                    <a:pt x="8068310" y="7630922"/>
                  </a:lnTo>
                  <a:cubicBezTo>
                    <a:pt x="8068310" y="7644892"/>
                    <a:pt x="8056880" y="7656322"/>
                    <a:pt x="8042910" y="7656322"/>
                  </a:cubicBezTo>
                  <a:lnTo>
                    <a:pt x="25400" y="7656322"/>
                  </a:lnTo>
                  <a:cubicBezTo>
                    <a:pt x="11430" y="7656322"/>
                    <a:pt x="0" y="7644892"/>
                    <a:pt x="0" y="7630922"/>
                  </a:cubicBezTo>
                  <a:lnTo>
                    <a:pt x="0" y="25400"/>
                  </a:lnTo>
                  <a:cubicBezTo>
                    <a:pt x="0" y="11430"/>
                    <a:pt x="11430" y="0"/>
                    <a:pt x="25400" y="0"/>
                  </a:cubicBezTo>
                  <a:moveTo>
                    <a:pt x="25400" y="50800"/>
                  </a:moveTo>
                  <a:lnTo>
                    <a:pt x="25400" y="25400"/>
                  </a:lnTo>
                  <a:lnTo>
                    <a:pt x="50800" y="25400"/>
                  </a:lnTo>
                  <a:lnTo>
                    <a:pt x="50800" y="7630922"/>
                  </a:lnTo>
                  <a:lnTo>
                    <a:pt x="25400" y="7630922"/>
                  </a:lnTo>
                  <a:lnTo>
                    <a:pt x="25400" y="7605522"/>
                  </a:lnTo>
                  <a:lnTo>
                    <a:pt x="8042910" y="7605522"/>
                  </a:lnTo>
                  <a:lnTo>
                    <a:pt x="8042910" y="7630922"/>
                  </a:lnTo>
                  <a:lnTo>
                    <a:pt x="8017510" y="7630922"/>
                  </a:lnTo>
                  <a:lnTo>
                    <a:pt x="8017510" y="25400"/>
                  </a:lnTo>
                  <a:lnTo>
                    <a:pt x="8042910" y="25400"/>
                  </a:lnTo>
                  <a:lnTo>
                    <a:pt x="8042910"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10716087" y="3404443"/>
            <a:ext cx="5620986" cy="5442549"/>
            <a:chOff x="0" y="0"/>
            <a:chExt cx="8107183" cy="7665736"/>
          </a:xfrm>
        </p:grpSpPr>
        <p:sp>
          <p:nvSpPr>
            <p:cNvPr id="8" name="Freeform 8"/>
            <p:cNvSpPr/>
            <p:nvPr/>
          </p:nvSpPr>
          <p:spPr>
            <a:xfrm>
              <a:off x="25400" y="25400"/>
              <a:ext cx="8056372" cy="7614920"/>
            </a:xfrm>
            <a:custGeom>
              <a:avLst/>
              <a:gdLst/>
              <a:ahLst/>
              <a:cxnLst/>
              <a:rect l="l" t="t" r="r" b="b"/>
              <a:pathLst>
                <a:path w="8056372" h="7614920">
                  <a:moveTo>
                    <a:pt x="0" y="0"/>
                  </a:moveTo>
                  <a:lnTo>
                    <a:pt x="8056372" y="0"/>
                  </a:lnTo>
                  <a:lnTo>
                    <a:pt x="8056372" y="7614920"/>
                  </a:lnTo>
                  <a:lnTo>
                    <a:pt x="0" y="7614920"/>
                  </a:lnTo>
                  <a:lnTo>
                    <a:pt x="0" y="0"/>
                  </a:lnTo>
                  <a:close/>
                </a:path>
              </a:pathLst>
            </a:custGeom>
            <a:blipFill>
              <a:blip r:embed="rId3"/>
              <a:stretch>
                <a:fillRect l="-333" t="-333" r="-333" b="-333"/>
              </a:stretch>
            </a:blipFill>
          </p:spPr>
          <p:txBody>
            <a:bodyPr/>
            <a:lstStyle/>
            <a:p>
              <a:endParaRPr lang="en-US"/>
            </a:p>
          </p:txBody>
        </p:sp>
        <p:sp>
          <p:nvSpPr>
            <p:cNvPr id="9" name="Freeform 9"/>
            <p:cNvSpPr/>
            <p:nvPr/>
          </p:nvSpPr>
          <p:spPr>
            <a:xfrm>
              <a:off x="0" y="0"/>
              <a:ext cx="8107172" cy="7665720"/>
            </a:xfrm>
            <a:custGeom>
              <a:avLst/>
              <a:gdLst/>
              <a:ahLst/>
              <a:cxnLst/>
              <a:rect l="l" t="t" r="r" b="b"/>
              <a:pathLst>
                <a:path w="8107172" h="7665720">
                  <a:moveTo>
                    <a:pt x="25400" y="0"/>
                  </a:moveTo>
                  <a:lnTo>
                    <a:pt x="8081772" y="0"/>
                  </a:lnTo>
                  <a:cubicBezTo>
                    <a:pt x="8095742" y="0"/>
                    <a:pt x="8107172" y="11430"/>
                    <a:pt x="8107172" y="25400"/>
                  </a:cubicBezTo>
                  <a:lnTo>
                    <a:pt x="8107172" y="7640320"/>
                  </a:lnTo>
                  <a:cubicBezTo>
                    <a:pt x="8107172" y="7654289"/>
                    <a:pt x="8095742" y="7665720"/>
                    <a:pt x="8081772" y="7665720"/>
                  </a:cubicBezTo>
                  <a:lnTo>
                    <a:pt x="25400" y="7665720"/>
                  </a:lnTo>
                  <a:cubicBezTo>
                    <a:pt x="11430" y="7665720"/>
                    <a:pt x="0" y="7654289"/>
                    <a:pt x="0" y="7640320"/>
                  </a:cubicBezTo>
                  <a:lnTo>
                    <a:pt x="0" y="25400"/>
                  </a:lnTo>
                  <a:cubicBezTo>
                    <a:pt x="0" y="11430"/>
                    <a:pt x="11430" y="0"/>
                    <a:pt x="25400" y="0"/>
                  </a:cubicBezTo>
                  <a:moveTo>
                    <a:pt x="25400" y="50800"/>
                  </a:moveTo>
                  <a:lnTo>
                    <a:pt x="25400" y="25400"/>
                  </a:lnTo>
                  <a:lnTo>
                    <a:pt x="50800" y="25400"/>
                  </a:lnTo>
                  <a:lnTo>
                    <a:pt x="50800" y="7640320"/>
                  </a:lnTo>
                  <a:lnTo>
                    <a:pt x="25400" y="7640320"/>
                  </a:lnTo>
                  <a:lnTo>
                    <a:pt x="25400" y="7614920"/>
                  </a:lnTo>
                  <a:lnTo>
                    <a:pt x="8081772" y="7614920"/>
                  </a:lnTo>
                  <a:lnTo>
                    <a:pt x="8081772" y="7640320"/>
                  </a:lnTo>
                  <a:lnTo>
                    <a:pt x="8056372" y="7640320"/>
                  </a:lnTo>
                  <a:lnTo>
                    <a:pt x="8056372" y="25400"/>
                  </a:lnTo>
                  <a:lnTo>
                    <a:pt x="8081772" y="25400"/>
                  </a:lnTo>
                  <a:lnTo>
                    <a:pt x="8081772"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478158" y="1976531"/>
            <a:ext cx="8096845" cy="1094017"/>
          </a:xfrm>
          <a:prstGeom prst="rect">
            <a:avLst/>
          </a:prstGeom>
        </p:spPr>
        <p:txBody>
          <a:bodyPr lIns="0" tIns="0" rIns="0" bIns="0" rtlCol="0" anchor="t">
            <a:spAutoFit/>
          </a:bodyPr>
          <a:lstStyle>
            <a:defPPr>
              <a:defRPr lang="en-US"/>
            </a:defPPr>
            <a:lvl1pPr algn="ctr">
              <a:lnSpc>
                <a:spcPts val="4480"/>
              </a:lnSpc>
              <a:defRPr sz="25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Box plot for Years Employed  after applying log transformation </a:t>
            </a:r>
          </a:p>
        </p:txBody>
      </p:sp>
      <p:sp>
        <p:nvSpPr>
          <p:cNvPr id="11" name="TextBox 11"/>
          <p:cNvSpPr txBox="1"/>
          <p:nvPr/>
        </p:nvSpPr>
        <p:spPr>
          <a:xfrm>
            <a:off x="749092" y="8902084"/>
            <a:ext cx="16789816" cy="554704"/>
          </a:xfrm>
          <a:prstGeom prst="rect">
            <a:avLst/>
          </a:prstGeom>
        </p:spPr>
        <p:txBody>
          <a:bodyPr lIns="0" tIns="0" rIns="0" bIns="0" rtlCol="0" anchor="t">
            <a:spAutoFit/>
          </a:bodyPr>
          <a:lstStyle/>
          <a:p>
            <a:pPr algn="ctr">
              <a:lnSpc>
                <a:spcPts val="4480"/>
              </a:lnSpc>
            </a:pPr>
            <a:r>
              <a:rPr lang="en-US" sz="3000" dirty="0">
                <a:solidFill>
                  <a:srgbClr val="000000"/>
                </a:solidFill>
                <a:latin typeface="Plantagenet Cherokee" panose="020F0502020204030204" pitchFamily="18" charset="0"/>
                <a:ea typeface="Times New Roman"/>
                <a:cs typeface="Times New Roman"/>
                <a:sym typeface="Times New Roman"/>
              </a:rPr>
              <a:t>Outliers were </a:t>
            </a:r>
            <a:r>
              <a:rPr lang="en-US" sz="3000" dirty="0">
                <a:solidFill>
                  <a:srgbClr val="000000"/>
                </a:solidFill>
                <a:latin typeface="Palatino Linotype" panose="02040502050505030304" pitchFamily="18" charset="0"/>
                <a:ea typeface="Times New Roman"/>
                <a:cs typeface="Times New Roman"/>
                <a:sym typeface="Times New Roman"/>
              </a:rPr>
              <a:t>identified</a:t>
            </a:r>
            <a:r>
              <a:rPr lang="en-US" sz="3000" dirty="0">
                <a:solidFill>
                  <a:srgbClr val="000000"/>
                </a:solidFill>
                <a:latin typeface="Plantagenet Cherokee" panose="020F0502020204030204" pitchFamily="18" charset="0"/>
                <a:ea typeface="Times New Roman"/>
                <a:cs typeface="Times New Roman"/>
                <a:sym typeface="Times New Roman"/>
              </a:rPr>
              <a:t> and fixed </a:t>
            </a:r>
          </a:p>
        </p:txBody>
      </p:sp>
      <p:sp>
        <p:nvSpPr>
          <p:cNvPr id="12" name="TextBox 12"/>
          <p:cNvSpPr txBox="1"/>
          <p:nvPr/>
        </p:nvSpPr>
        <p:spPr>
          <a:xfrm>
            <a:off x="865303" y="1986982"/>
            <a:ext cx="7725191" cy="1083566"/>
          </a:xfrm>
          <a:prstGeom prst="rect">
            <a:avLst/>
          </a:prstGeom>
        </p:spPr>
        <p:txBody>
          <a:bodyPr lIns="0" tIns="0" rIns="0" bIns="0" rtlCol="0" anchor="t">
            <a:spAutoFit/>
          </a:bodyPr>
          <a:lstStyle/>
          <a:p>
            <a:pPr algn="ctr">
              <a:lnSpc>
                <a:spcPts val="4480"/>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Years Employed  before applying  transformation </a:t>
            </a:r>
          </a:p>
        </p:txBody>
      </p:sp>
      <p:sp>
        <p:nvSpPr>
          <p:cNvPr id="14" name="TextBox 14"/>
          <p:cNvSpPr txBox="1"/>
          <p:nvPr/>
        </p:nvSpPr>
        <p:spPr>
          <a:xfrm>
            <a:off x="17615351" y="123191"/>
            <a:ext cx="44262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18</a:t>
            </a:r>
          </a:p>
        </p:txBody>
      </p:sp>
      <p:sp>
        <p:nvSpPr>
          <p:cNvPr id="15" name="TextBox 6">
            <a:extLst>
              <a:ext uri="{FF2B5EF4-FFF2-40B4-BE49-F238E27FC236}">
                <a16:creationId xmlns:a16="http://schemas.microsoft.com/office/drawing/2014/main" id="{4210FA0A-8F90-98CF-A2C3-8B96752771F0}"/>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Log Transformation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419100"/>
            <a:ext cx="18288000" cy="14782800"/>
            <a:chOff x="0" y="0"/>
            <a:chExt cx="24384000" cy="19710400"/>
          </a:xfrm>
        </p:grpSpPr>
        <p:sp>
          <p:nvSpPr>
            <p:cNvPr id="4" name="Freeform 4"/>
            <p:cNvSpPr/>
            <p:nvPr/>
          </p:nvSpPr>
          <p:spPr>
            <a:xfrm>
              <a:off x="0" y="0"/>
              <a:ext cx="24384000" cy="19710400"/>
            </a:xfrm>
            <a:custGeom>
              <a:avLst/>
              <a:gdLst/>
              <a:ahLst/>
              <a:cxnLst/>
              <a:rect l="l" t="t" r="r" b="b"/>
              <a:pathLst>
                <a:path w="24384000" h="19710400">
                  <a:moveTo>
                    <a:pt x="0" y="0"/>
                  </a:moveTo>
                  <a:lnTo>
                    <a:pt x="24384000" y="0"/>
                  </a:lnTo>
                  <a:lnTo>
                    <a:pt x="24384000" y="19710400"/>
                  </a:lnTo>
                  <a:lnTo>
                    <a:pt x="0" y="19710400"/>
                  </a:lnTo>
                  <a:lnTo>
                    <a:pt x="0" y="0"/>
                  </a:lnTo>
                  <a:close/>
                </a:path>
              </a:pathLst>
            </a:custGeom>
            <a:solidFill>
              <a:srgbClr val="FFFFFF"/>
            </a:solidFill>
          </p:spPr>
          <p:txBody>
            <a:bodyPr/>
            <a:lstStyle/>
            <a:p>
              <a:endParaRPr lang="en-US"/>
            </a:p>
          </p:txBody>
        </p:sp>
        <p:sp>
          <p:nvSpPr>
            <p:cNvPr id="5" name="TextBox 5"/>
            <p:cNvSpPr txBox="1"/>
            <p:nvPr/>
          </p:nvSpPr>
          <p:spPr>
            <a:xfrm>
              <a:off x="0" y="-257175"/>
              <a:ext cx="24384000" cy="19967575"/>
            </a:xfrm>
            <a:prstGeom prst="rect">
              <a:avLst/>
            </a:prstGeom>
          </p:spPr>
          <p:txBody>
            <a:bodyPr lIns="50800" tIns="50800" rIns="50800" bIns="50800" rtlCol="0" anchor="t"/>
            <a:lstStyle/>
            <a:p>
              <a:pPr algn="l">
                <a:lnSpc>
                  <a:spcPts val="4479"/>
                </a:lnSpc>
              </a:pPr>
              <a:r>
                <a:rPr lang="en-US" sz="1800" dirty="0">
                  <a:solidFill>
                    <a:srgbClr val="000000"/>
                  </a:solidFill>
                  <a:latin typeface="Times New Roman"/>
                  <a:ea typeface="Times New Roman"/>
                  <a:cs typeface="Times New Roman"/>
                  <a:sym typeface="Times New Roman"/>
                </a:rPr>
                <a:t> </a:t>
              </a:r>
            </a:p>
          </p:txBody>
        </p:sp>
      </p:grpSp>
      <p:grpSp>
        <p:nvGrpSpPr>
          <p:cNvPr id="6" name="Group 6"/>
          <p:cNvGrpSpPr/>
          <p:nvPr/>
        </p:nvGrpSpPr>
        <p:grpSpPr>
          <a:xfrm>
            <a:off x="10363200" y="5117300"/>
            <a:ext cx="6463168" cy="4232093"/>
            <a:chOff x="0" y="0"/>
            <a:chExt cx="8617557" cy="5642791"/>
          </a:xfrm>
        </p:grpSpPr>
        <p:sp>
          <p:nvSpPr>
            <p:cNvPr id="7" name="Freeform 7"/>
            <p:cNvSpPr/>
            <p:nvPr/>
          </p:nvSpPr>
          <p:spPr>
            <a:xfrm>
              <a:off x="25400" y="25400"/>
              <a:ext cx="8566785" cy="5591937"/>
            </a:xfrm>
            <a:custGeom>
              <a:avLst/>
              <a:gdLst/>
              <a:ahLst/>
              <a:cxnLst/>
              <a:rect l="l" t="t" r="r" b="b"/>
              <a:pathLst>
                <a:path w="8566785" h="5591937">
                  <a:moveTo>
                    <a:pt x="0" y="0"/>
                  </a:moveTo>
                  <a:lnTo>
                    <a:pt x="8566785" y="0"/>
                  </a:lnTo>
                  <a:lnTo>
                    <a:pt x="8566785" y="5591937"/>
                  </a:lnTo>
                  <a:lnTo>
                    <a:pt x="0" y="5591937"/>
                  </a:lnTo>
                  <a:lnTo>
                    <a:pt x="0" y="0"/>
                  </a:lnTo>
                  <a:close/>
                </a:path>
              </a:pathLst>
            </a:custGeom>
            <a:blipFill>
              <a:blip r:embed="rId4"/>
              <a:stretch>
                <a:fillRect l="-296" t="-646" r="-296" b="-647"/>
              </a:stretch>
            </a:blipFill>
          </p:spPr>
          <p:txBody>
            <a:bodyPr/>
            <a:lstStyle/>
            <a:p>
              <a:endParaRPr lang="en-US"/>
            </a:p>
          </p:txBody>
        </p:sp>
        <p:sp>
          <p:nvSpPr>
            <p:cNvPr id="8" name="Freeform 8"/>
            <p:cNvSpPr/>
            <p:nvPr/>
          </p:nvSpPr>
          <p:spPr>
            <a:xfrm>
              <a:off x="0" y="0"/>
              <a:ext cx="8617585" cy="5642737"/>
            </a:xfrm>
            <a:custGeom>
              <a:avLst/>
              <a:gdLst/>
              <a:ahLst/>
              <a:cxnLst/>
              <a:rect l="l" t="t" r="r" b="b"/>
              <a:pathLst>
                <a:path w="8617585" h="5642737">
                  <a:moveTo>
                    <a:pt x="25400" y="0"/>
                  </a:moveTo>
                  <a:lnTo>
                    <a:pt x="8592185" y="0"/>
                  </a:lnTo>
                  <a:cubicBezTo>
                    <a:pt x="8606155" y="0"/>
                    <a:pt x="8617585" y="11430"/>
                    <a:pt x="8617585" y="25400"/>
                  </a:cubicBezTo>
                  <a:lnTo>
                    <a:pt x="8617585" y="5617337"/>
                  </a:lnTo>
                  <a:cubicBezTo>
                    <a:pt x="8617585" y="5631307"/>
                    <a:pt x="8606155" y="5642737"/>
                    <a:pt x="8592185"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592185" y="5591937"/>
                  </a:lnTo>
                  <a:lnTo>
                    <a:pt x="8592185" y="5617337"/>
                  </a:lnTo>
                  <a:lnTo>
                    <a:pt x="8566785" y="5617337"/>
                  </a:lnTo>
                  <a:lnTo>
                    <a:pt x="8566785" y="25400"/>
                  </a:lnTo>
                  <a:lnTo>
                    <a:pt x="8592185" y="25400"/>
                  </a:lnTo>
                  <a:lnTo>
                    <a:pt x="8592185" y="50800"/>
                  </a:lnTo>
                  <a:lnTo>
                    <a:pt x="25400" y="50800"/>
                  </a:lnTo>
                  <a:close/>
                </a:path>
              </a:pathLst>
            </a:custGeom>
            <a:solidFill>
              <a:srgbClr val="000000"/>
            </a:solidFill>
          </p:spPr>
          <p:txBody>
            <a:bodyPr/>
            <a:lstStyle/>
            <a:p>
              <a:endParaRPr lang="en-US"/>
            </a:p>
          </p:txBody>
        </p:sp>
      </p:grpSp>
      <p:grpSp>
        <p:nvGrpSpPr>
          <p:cNvPr id="9" name="Group 9"/>
          <p:cNvGrpSpPr/>
          <p:nvPr/>
        </p:nvGrpSpPr>
        <p:grpSpPr>
          <a:xfrm>
            <a:off x="2025839" y="5030223"/>
            <a:ext cx="6470461" cy="4232094"/>
            <a:chOff x="0" y="0"/>
            <a:chExt cx="8627281" cy="5642792"/>
          </a:xfrm>
        </p:grpSpPr>
        <p:sp>
          <p:nvSpPr>
            <p:cNvPr id="10" name="Freeform 10"/>
            <p:cNvSpPr/>
            <p:nvPr/>
          </p:nvSpPr>
          <p:spPr>
            <a:xfrm>
              <a:off x="25400" y="25400"/>
              <a:ext cx="8576437" cy="5591937"/>
            </a:xfrm>
            <a:custGeom>
              <a:avLst/>
              <a:gdLst/>
              <a:ahLst/>
              <a:cxnLst/>
              <a:rect l="l" t="t" r="r" b="b"/>
              <a:pathLst>
                <a:path w="8576437" h="5591937">
                  <a:moveTo>
                    <a:pt x="0" y="0"/>
                  </a:moveTo>
                  <a:lnTo>
                    <a:pt x="8576437" y="0"/>
                  </a:lnTo>
                  <a:lnTo>
                    <a:pt x="8576437" y="5591937"/>
                  </a:lnTo>
                  <a:lnTo>
                    <a:pt x="0" y="5591937"/>
                  </a:lnTo>
                  <a:lnTo>
                    <a:pt x="0" y="0"/>
                  </a:lnTo>
                  <a:close/>
                </a:path>
              </a:pathLst>
            </a:custGeom>
            <a:blipFill>
              <a:blip r:embed="rId5"/>
              <a:stretch>
                <a:fillRect l="-454" t="-454" r="-454" b="-455"/>
              </a:stretch>
            </a:blipFill>
          </p:spPr>
          <p:txBody>
            <a:bodyPr/>
            <a:lstStyle/>
            <a:p>
              <a:endParaRPr lang="en-US"/>
            </a:p>
          </p:txBody>
        </p:sp>
        <p:sp>
          <p:nvSpPr>
            <p:cNvPr id="11" name="Freeform 11"/>
            <p:cNvSpPr/>
            <p:nvPr/>
          </p:nvSpPr>
          <p:spPr>
            <a:xfrm>
              <a:off x="0" y="0"/>
              <a:ext cx="8627237" cy="5642737"/>
            </a:xfrm>
            <a:custGeom>
              <a:avLst/>
              <a:gdLst/>
              <a:ahLst/>
              <a:cxnLst/>
              <a:rect l="l" t="t" r="r" b="b"/>
              <a:pathLst>
                <a:path w="8627237" h="5642737">
                  <a:moveTo>
                    <a:pt x="25400" y="0"/>
                  </a:moveTo>
                  <a:lnTo>
                    <a:pt x="8601837" y="0"/>
                  </a:lnTo>
                  <a:cubicBezTo>
                    <a:pt x="8615807" y="0"/>
                    <a:pt x="8627237" y="11430"/>
                    <a:pt x="8627237" y="25400"/>
                  </a:cubicBezTo>
                  <a:lnTo>
                    <a:pt x="8627237" y="5617337"/>
                  </a:lnTo>
                  <a:cubicBezTo>
                    <a:pt x="8627237" y="5631307"/>
                    <a:pt x="8615807" y="5642737"/>
                    <a:pt x="8601837"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601837" y="5591937"/>
                  </a:lnTo>
                  <a:lnTo>
                    <a:pt x="8601837" y="5617337"/>
                  </a:lnTo>
                  <a:lnTo>
                    <a:pt x="8576437" y="5617337"/>
                  </a:lnTo>
                  <a:lnTo>
                    <a:pt x="8576437" y="25400"/>
                  </a:lnTo>
                  <a:lnTo>
                    <a:pt x="8601837" y="25400"/>
                  </a:lnTo>
                  <a:lnTo>
                    <a:pt x="8601837" y="50800"/>
                  </a:lnTo>
                  <a:lnTo>
                    <a:pt x="25400" y="50800"/>
                  </a:lnTo>
                  <a:close/>
                </a:path>
              </a:pathLst>
            </a:custGeom>
            <a:solidFill>
              <a:srgbClr val="000000"/>
            </a:solidFill>
          </p:spPr>
          <p:txBody>
            <a:bodyPr/>
            <a:lstStyle/>
            <a:p>
              <a:endParaRPr lang="en-US"/>
            </a:p>
          </p:txBody>
        </p:sp>
      </p:grpSp>
      <p:sp>
        <p:nvSpPr>
          <p:cNvPr id="14" name="TextBox 14"/>
          <p:cNvSpPr txBox="1"/>
          <p:nvPr/>
        </p:nvSpPr>
        <p:spPr>
          <a:xfrm>
            <a:off x="2273489" y="3901820"/>
            <a:ext cx="5867400" cy="1088888"/>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log of credit score </a:t>
            </a:r>
          </a:p>
        </p:txBody>
      </p:sp>
      <p:sp>
        <p:nvSpPr>
          <p:cNvPr id="15" name="TextBox 15"/>
          <p:cNvSpPr txBox="1"/>
          <p:nvPr/>
        </p:nvSpPr>
        <p:spPr>
          <a:xfrm>
            <a:off x="10591800" y="3972283"/>
            <a:ext cx="5996748" cy="517001"/>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age</a:t>
            </a:r>
          </a:p>
        </p:txBody>
      </p:sp>
      <p:sp>
        <p:nvSpPr>
          <p:cNvPr id="16" name="TextBox 16"/>
          <p:cNvSpPr txBox="1"/>
          <p:nvPr/>
        </p:nvSpPr>
        <p:spPr>
          <a:xfrm>
            <a:off x="1042609" y="1989507"/>
            <a:ext cx="11201400" cy="1132105"/>
          </a:xfrm>
          <a:prstGeom prst="rect">
            <a:avLst/>
          </a:prstGeom>
        </p:spPr>
        <p:txBody>
          <a:bodyPr lIns="0" tIns="0" rIns="0" bIns="0" rtlCol="0" anchor="t">
            <a:spAutoFit/>
          </a:bodyPr>
          <a:lstStyle/>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log of CreditScore , approval is more than denial      </a:t>
            </a:r>
          </a:p>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age variable approval is more than denial </a:t>
            </a:r>
          </a:p>
        </p:txBody>
      </p:sp>
      <p:sp>
        <p:nvSpPr>
          <p:cNvPr id="17" name="TextBox 17"/>
          <p:cNvSpPr txBox="1"/>
          <p:nvPr/>
        </p:nvSpPr>
        <p:spPr>
          <a:xfrm>
            <a:off x="17350740" y="-590828"/>
            <a:ext cx="645404"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19</a:t>
            </a:r>
          </a:p>
        </p:txBody>
      </p:sp>
      <p:sp>
        <p:nvSpPr>
          <p:cNvPr id="18" name="TextBox 6">
            <a:extLst>
              <a:ext uri="{FF2B5EF4-FFF2-40B4-BE49-F238E27FC236}">
                <a16:creationId xmlns:a16="http://schemas.microsoft.com/office/drawing/2014/main" id="{DF9DAD07-F6D2-E316-33D9-6C1FC556601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Histogram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0310" y="852565"/>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ABSTRACT</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sp>
        <p:nvSpPr>
          <p:cNvPr id="3" name="TextBox 3"/>
          <p:cNvSpPr txBox="1"/>
          <p:nvPr/>
        </p:nvSpPr>
        <p:spPr>
          <a:xfrm>
            <a:off x="990600" y="2070809"/>
            <a:ext cx="9525000" cy="2237600"/>
          </a:xfrm>
          <a:prstGeom prst="rect">
            <a:avLst/>
          </a:prstGeom>
        </p:spPr>
        <p:txBody>
          <a:bodyPr wrap="square" lIns="0" tIns="0" rIns="0" bIns="0" rtlCol="0" anchor="t">
            <a:spAutoFit/>
          </a:bodyPr>
          <a:lstStyle/>
          <a:p>
            <a:pPr marL="457200" indent="-457200" algn="just">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To help streamline the application process and improve the approval rate by using machine learning models to predict credit card approval. </a:t>
            </a:r>
          </a:p>
          <a:p>
            <a:pPr algn="l">
              <a:lnSpc>
                <a:spcPts val="4623"/>
              </a:lnSpc>
            </a:pPr>
            <a:endPar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endParaRPr>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a:t>
            </a:r>
          </a:p>
        </p:txBody>
      </p:sp>
      <p:sp>
        <p:nvSpPr>
          <p:cNvPr id="8" name="TextBox 3">
            <a:extLst>
              <a:ext uri="{FF2B5EF4-FFF2-40B4-BE49-F238E27FC236}">
                <a16:creationId xmlns:a16="http://schemas.microsoft.com/office/drawing/2014/main" id="{DC3A30E7-8E42-2F48-B48E-DF45A74B4CE0}"/>
              </a:ext>
            </a:extLst>
          </p:cNvPr>
          <p:cNvSpPr txBox="1"/>
          <p:nvPr/>
        </p:nvSpPr>
        <p:spPr>
          <a:xfrm>
            <a:off x="975852" y="5372100"/>
            <a:ext cx="9928860" cy="2218364"/>
          </a:xfrm>
          <a:prstGeom prst="rect">
            <a:avLst/>
          </a:prstGeom>
        </p:spPr>
        <p:txBody>
          <a:bodyPr wrap="square" lIns="0" tIns="0" rIns="0" bIns="0" rtlCol="0" anchor="t">
            <a:spAutoFit/>
          </a:bodyPr>
          <a:lstStyle/>
          <a:p>
            <a:pPr marL="457200" indent="-457200" algn="l">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In this project, we will explore how various factors affect credit card approval rates and use predictive models to improve the accuracy of credit card approval predictions.</a:t>
            </a:r>
          </a:p>
        </p:txBody>
      </p:sp>
      <p:sp>
        <p:nvSpPr>
          <p:cNvPr id="9" name="TextBox 2">
            <a:extLst>
              <a:ext uri="{FF2B5EF4-FFF2-40B4-BE49-F238E27FC236}">
                <a16:creationId xmlns:a16="http://schemas.microsoft.com/office/drawing/2014/main" id="{2FCBAA01-70D8-D6CA-799A-D6AE4D25A73D}"/>
              </a:ext>
            </a:extLst>
          </p:cNvPr>
          <p:cNvSpPr txBox="1"/>
          <p:nvPr/>
        </p:nvSpPr>
        <p:spPr>
          <a:xfrm>
            <a:off x="1125943" y="4377266"/>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OBJECTIVE</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pic>
        <p:nvPicPr>
          <p:cNvPr id="11" name="Picture 10">
            <a:extLst>
              <a:ext uri="{FF2B5EF4-FFF2-40B4-BE49-F238E27FC236}">
                <a16:creationId xmlns:a16="http://schemas.microsoft.com/office/drawing/2014/main" id="{654D4D62-6D29-D787-0D55-9C3ABE7794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01400" y="2874780"/>
            <a:ext cx="6540311" cy="4330401"/>
          </a:xfrm>
          <a:prstGeom prst="rect">
            <a:avLst/>
          </a:prstGeom>
          <a:ln w="12700">
            <a:solidFill>
              <a:schemeClr val="tx1"/>
            </a:solidFill>
          </a:ln>
        </p:spPr>
      </p:pic>
      <p:sp>
        <p:nvSpPr>
          <p:cNvPr id="15" name="Slide Number Placeholder 14">
            <a:extLst>
              <a:ext uri="{FF2B5EF4-FFF2-40B4-BE49-F238E27FC236}">
                <a16:creationId xmlns:a16="http://schemas.microsoft.com/office/drawing/2014/main" id="{8C8B4D75-2062-A9D5-E353-FA6120D99A17}"/>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23"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835145" y="3240055"/>
            <a:ext cx="7153748" cy="4551395"/>
            <a:chOff x="0" y="0"/>
            <a:chExt cx="9538331" cy="6068527"/>
          </a:xfrm>
        </p:grpSpPr>
        <p:sp>
          <p:nvSpPr>
            <p:cNvPr id="5" name="Freeform 5"/>
            <p:cNvSpPr/>
            <p:nvPr/>
          </p:nvSpPr>
          <p:spPr>
            <a:xfrm>
              <a:off x="25400" y="25400"/>
              <a:ext cx="9487535" cy="6017768"/>
            </a:xfrm>
            <a:custGeom>
              <a:avLst/>
              <a:gdLst/>
              <a:ahLst/>
              <a:cxnLst/>
              <a:rect l="l" t="t" r="r" b="b"/>
              <a:pathLst>
                <a:path w="9487535" h="6017768">
                  <a:moveTo>
                    <a:pt x="0" y="0"/>
                  </a:moveTo>
                  <a:lnTo>
                    <a:pt x="9487535" y="0"/>
                  </a:lnTo>
                  <a:lnTo>
                    <a:pt x="9487535" y="6017768"/>
                  </a:lnTo>
                  <a:lnTo>
                    <a:pt x="0" y="6017768"/>
                  </a:lnTo>
                  <a:lnTo>
                    <a:pt x="0" y="0"/>
                  </a:lnTo>
                  <a:close/>
                </a:path>
              </a:pathLst>
            </a:custGeom>
            <a:blipFill>
              <a:blip r:embed="rId3"/>
              <a:stretch>
                <a:fillRect l="-267" t="-1750" r="-267" b="-1749"/>
              </a:stretch>
            </a:blipFill>
          </p:spPr>
          <p:txBody>
            <a:bodyPr/>
            <a:lstStyle/>
            <a:p>
              <a:endParaRPr lang="en-US"/>
            </a:p>
          </p:txBody>
        </p:sp>
        <p:sp>
          <p:nvSpPr>
            <p:cNvPr id="6" name="Freeform 6"/>
            <p:cNvSpPr/>
            <p:nvPr/>
          </p:nvSpPr>
          <p:spPr>
            <a:xfrm>
              <a:off x="0" y="0"/>
              <a:ext cx="9538335" cy="6068568"/>
            </a:xfrm>
            <a:custGeom>
              <a:avLst/>
              <a:gdLst/>
              <a:ahLst/>
              <a:cxnLst/>
              <a:rect l="l" t="t" r="r" b="b"/>
              <a:pathLst>
                <a:path w="9538335" h="6068568">
                  <a:moveTo>
                    <a:pt x="25400" y="0"/>
                  </a:moveTo>
                  <a:lnTo>
                    <a:pt x="9512935" y="0"/>
                  </a:lnTo>
                  <a:cubicBezTo>
                    <a:pt x="9526905" y="0"/>
                    <a:pt x="9538335" y="11430"/>
                    <a:pt x="9538335" y="25400"/>
                  </a:cubicBezTo>
                  <a:lnTo>
                    <a:pt x="9538335" y="6043168"/>
                  </a:lnTo>
                  <a:cubicBezTo>
                    <a:pt x="9538335" y="6057138"/>
                    <a:pt x="9526905" y="6068568"/>
                    <a:pt x="9512935" y="6068568"/>
                  </a:cubicBezTo>
                  <a:lnTo>
                    <a:pt x="25400" y="6068568"/>
                  </a:lnTo>
                  <a:cubicBezTo>
                    <a:pt x="11430" y="6068568"/>
                    <a:pt x="0" y="6057138"/>
                    <a:pt x="0" y="6043168"/>
                  </a:cubicBezTo>
                  <a:lnTo>
                    <a:pt x="0" y="25400"/>
                  </a:lnTo>
                  <a:cubicBezTo>
                    <a:pt x="0" y="11430"/>
                    <a:pt x="11430" y="0"/>
                    <a:pt x="25400" y="0"/>
                  </a:cubicBezTo>
                  <a:moveTo>
                    <a:pt x="25400" y="50800"/>
                  </a:moveTo>
                  <a:lnTo>
                    <a:pt x="25400" y="25400"/>
                  </a:lnTo>
                  <a:lnTo>
                    <a:pt x="50800" y="25400"/>
                  </a:lnTo>
                  <a:lnTo>
                    <a:pt x="50800" y="6043168"/>
                  </a:lnTo>
                  <a:lnTo>
                    <a:pt x="25400" y="6043168"/>
                  </a:lnTo>
                  <a:lnTo>
                    <a:pt x="25400" y="6017768"/>
                  </a:lnTo>
                  <a:lnTo>
                    <a:pt x="9512935" y="6017768"/>
                  </a:lnTo>
                  <a:lnTo>
                    <a:pt x="9512935" y="6043168"/>
                  </a:lnTo>
                  <a:lnTo>
                    <a:pt x="9487535" y="6043168"/>
                  </a:lnTo>
                  <a:lnTo>
                    <a:pt x="9487535" y="25400"/>
                  </a:lnTo>
                  <a:lnTo>
                    <a:pt x="9512935" y="25400"/>
                  </a:lnTo>
                  <a:lnTo>
                    <a:pt x="9512935"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9037949" y="3240056"/>
            <a:ext cx="8278167" cy="4551394"/>
            <a:chOff x="0" y="0"/>
            <a:chExt cx="11037556" cy="6068525"/>
          </a:xfrm>
        </p:grpSpPr>
        <p:sp>
          <p:nvSpPr>
            <p:cNvPr id="8" name="Freeform 8"/>
            <p:cNvSpPr/>
            <p:nvPr/>
          </p:nvSpPr>
          <p:spPr>
            <a:xfrm>
              <a:off x="25400" y="25400"/>
              <a:ext cx="10986770" cy="6017767"/>
            </a:xfrm>
            <a:custGeom>
              <a:avLst/>
              <a:gdLst/>
              <a:ahLst/>
              <a:cxnLst/>
              <a:rect l="l" t="t" r="r" b="b"/>
              <a:pathLst>
                <a:path w="10986770" h="6017767">
                  <a:moveTo>
                    <a:pt x="0" y="0"/>
                  </a:moveTo>
                  <a:lnTo>
                    <a:pt x="10986770" y="0"/>
                  </a:lnTo>
                  <a:lnTo>
                    <a:pt x="10986770" y="6017767"/>
                  </a:lnTo>
                  <a:lnTo>
                    <a:pt x="0" y="6017767"/>
                  </a:lnTo>
                  <a:lnTo>
                    <a:pt x="0" y="0"/>
                  </a:lnTo>
                  <a:close/>
                </a:path>
              </a:pathLst>
            </a:custGeom>
            <a:blipFill>
              <a:blip r:embed="rId4"/>
              <a:stretch>
                <a:fillRect l="-231" t="-8761" r="-231" b="-8760"/>
              </a:stretch>
            </a:blipFill>
          </p:spPr>
          <p:txBody>
            <a:bodyPr/>
            <a:lstStyle/>
            <a:p>
              <a:endParaRPr lang="en-US"/>
            </a:p>
          </p:txBody>
        </p:sp>
        <p:sp>
          <p:nvSpPr>
            <p:cNvPr id="9" name="Freeform 9"/>
            <p:cNvSpPr/>
            <p:nvPr/>
          </p:nvSpPr>
          <p:spPr>
            <a:xfrm>
              <a:off x="0" y="0"/>
              <a:ext cx="11037570" cy="6068567"/>
            </a:xfrm>
            <a:custGeom>
              <a:avLst/>
              <a:gdLst/>
              <a:ahLst/>
              <a:cxnLst/>
              <a:rect l="l" t="t" r="r" b="b"/>
              <a:pathLst>
                <a:path w="11037570" h="6068567">
                  <a:moveTo>
                    <a:pt x="25400" y="0"/>
                  </a:moveTo>
                  <a:lnTo>
                    <a:pt x="11012170" y="0"/>
                  </a:lnTo>
                  <a:cubicBezTo>
                    <a:pt x="11026139" y="0"/>
                    <a:pt x="11037570" y="11430"/>
                    <a:pt x="11037570" y="25400"/>
                  </a:cubicBezTo>
                  <a:lnTo>
                    <a:pt x="11037570" y="6043167"/>
                  </a:lnTo>
                  <a:cubicBezTo>
                    <a:pt x="11037570" y="6057137"/>
                    <a:pt x="11026139" y="6068567"/>
                    <a:pt x="11012170" y="6068567"/>
                  </a:cubicBezTo>
                  <a:lnTo>
                    <a:pt x="25400" y="6068567"/>
                  </a:lnTo>
                  <a:cubicBezTo>
                    <a:pt x="11430" y="6068567"/>
                    <a:pt x="0" y="6057137"/>
                    <a:pt x="0" y="6043167"/>
                  </a:cubicBezTo>
                  <a:lnTo>
                    <a:pt x="0" y="25400"/>
                  </a:lnTo>
                  <a:cubicBezTo>
                    <a:pt x="0" y="11430"/>
                    <a:pt x="11430" y="0"/>
                    <a:pt x="25400" y="0"/>
                  </a:cubicBezTo>
                  <a:moveTo>
                    <a:pt x="25400" y="50800"/>
                  </a:moveTo>
                  <a:lnTo>
                    <a:pt x="25400" y="25400"/>
                  </a:lnTo>
                  <a:lnTo>
                    <a:pt x="50800" y="25400"/>
                  </a:lnTo>
                  <a:lnTo>
                    <a:pt x="50800" y="6043167"/>
                  </a:lnTo>
                  <a:lnTo>
                    <a:pt x="25400" y="6043167"/>
                  </a:lnTo>
                  <a:lnTo>
                    <a:pt x="25400" y="6017767"/>
                  </a:lnTo>
                  <a:lnTo>
                    <a:pt x="11012170" y="6017767"/>
                  </a:lnTo>
                  <a:lnTo>
                    <a:pt x="11012170" y="6043167"/>
                  </a:lnTo>
                  <a:lnTo>
                    <a:pt x="10986770" y="6043167"/>
                  </a:lnTo>
                  <a:lnTo>
                    <a:pt x="10986770" y="25400"/>
                  </a:lnTo>
                  <a:lnTo>
                    <a:pt x="11012170" y="25400"/>
                  </a:lnTo>
                  <a:lnTo>
                    <a:pt x="11012170" y="50800"/>
                  </a:lnTo>
                  <a:lnTo>
                    <a:pt x="25400" y="50800"/>
                  </a:lnTo>
                  <a:close/>
                </a:path>
              </a:pathLst>
            </a:custGeom>
            <a:solidFill>
              <a:srgbClr val="000000"/>
            </a:solidFill>
          </p:spPr>
          <p:txBody>
            <a:bodyPr/>
            <a:lstStyle/>
            <a:p>
              <a:endParaRPr lang="en-US"/>
            </a:p>
          </p:txBody>
        </p:sp>
      </p:grpSp>
      <p:sp>
        <p:nvSpPr>
          <p:cNvPr id="11" name="TextBox 11"/>
          <p:cNvSpPr txBox="1"/>
          <p:nvPr/>
        </p:nvSpPr>
        <p:spPr>
          <a:xfrm>
            <a:off x="2247567" y="2254987"/>
            <a:ext cx="4215542" cy="511807"/>
          </a:xfrm>
          <a:prstGeom prst="rect">
            <a:avLst/>
          </a:prstGeom>
        </p:spPr>
        <p:txBody>
          <a:bodyPr wrap="square" lIns="0" tIns="0" rIns="0" bIns="0" rtlCol="0" anchor="t">
            <a:spAutoFit/>
          </a:bodyPr>
          <a:lstStyle/>
          <a:p>
            <a:pPr algn="ct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Citizen </a:t>
            </a:r>
          </a:p>
        </p:txBody>
      </p:sp>
      <p:sp>
        <p:nvSpPr>
          <p:cNvPr id="13" name="TextBox 13"/>
          <p:cNvSpPr txBox="1"/>
          <p:nvPr/>
        </p:nvSpPr>
        <p:spPr>
          <a:xfrm>
            <a:off x="10731749" y="2254987"/>
            <a:ext cx="5126071" cy="517065"/>
          </a:xfrm>
          <a:prstGeom prst="rect">
            <a:avLst/>
          </a:prstGeom>
        </p:spPr>
        <p:txBody>
          <a:bodyPr wrap="square" lIns="0" tIns="0" rIns="0" bIns="0" rtlCol="0" anchor="t">
            <a:spAutoFit/>
          </a:bodyPr>
          <a:lstStyle/>
          <a:p>
            <a:pPr algn="ctr">
              <a:lnSpc>
                <a:spcPts val="448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Ethnicity </a:t>
            </a:r>
          </a:p>
        </p:txBody>
      </p:sp>
      <p:sp>
        <p:nvSpPr>
          <p:cNvPr id="14" name="TextBox 14"/>
          <p:cNvSpPr txBox="1"/>
          <p:nvPr/>
        </p:nvSpPr>
        <p:spPr>
          <a:xfrm>
            <a:off x="854196" y="7962900"/>
            <a:ext cx="7153752" cy="1689373"/>
          </a:xfrm>
          <a:prstGeom prst="rect">
            <a:avLst/>
          </a:prstGeom>
        </p:spPr>
        <p:txBody>
          <a:bodyPr wrap="square" lIns="0" tIns="0" rIns="0" bIns="0" rtlCol="0" anchor="t">
            <a:spAutoFit/>
          </a:bodyPr>
          <a:lstStyle/>
          <a:p>
            <a:pPr marL="487598" lvl="2">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the both categories by birth and by others means the approval is more than denial.</a:t>
            </a:r>
          </a:p>
        </p:txBody>
      </p:sp>
      <p:sp>
        <p:nvSpPr>
          <p:cNvPr id="15" name="TextBox 15"/>
          <p:cNvSpPr txBox="1"/>
          <p:nvPr/>
        </p:nvSpPr>
        <p:spPr>
          <a:xfrm>
            <a:off x="9056999" y="7962900"/>
            <a:ext cx="8098631" cy="1112292"/>
          </a:xfrm>
          <a:prstGeom prst="rect">
            <a:avLst/>
          </a:prstGeom>
        </p:spPr>
        <p:txBody>
          <a:bodyPr lIns="0" tIns="0" rIns="0" bIns="0" rtlCol="0" anchor="t">
            <a:spAutoFit/>
          </a:bodyPr>
          <a:lstStyle/>
          <a:p>
            <a:pPr marL="487598" lvl="2"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More approvals for Asian customers vs More denial for Black customers</a:t>
            </a:r>
          </a:p>
        </p:txBody>
      </p:sp>
      <p:sp>
        <p:nvSpPr>
          <p:cNvPr id="16" name="TextBox 16"/>
          <p:cNvSpPr txBox="1"/>
          <p:nvPr/>
        </p:nvSpPr>
        <p:spPr>
          <a:xfrm>
            <a:off x="17280021" y="45720"/>
            <a:ext cx="74581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20</a:t>
            </a:r>
          </a:p>
        </p:txBody>
      </p:sp>
      <p:sp>
        <p:nvSpPr>
          <p:cNvPr id="17" name="TextBox 6">
            <a:extLst>
              <a:ext uri="{FF2B5EF4-FFF2-40B4-BE49-F238E27FC236}">
                <a16:creationId xmlns:a16="http://schemas.microsoft.com/office/drawing/2014/main" id="{05814F77-C112-845A-1429-AA35D8C10D16}"/>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Bar Plot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7239001" y="1851738"/>
            <a:ext cx="10020299" cy="7505700"/>
            <a:chOff x="0" y="0"/>
            <a:chExt cx="11256723" cy="10007600"/>
          </a:xfrm>
        </p:grpSpPr>
        <p:sp>
          <p:nvSpPr>
            <p:cNvPr id="5" name="Freeform 5"/>
            <p:cNvSpPr/>
            <p:nvPr/>
          </p:nvSpPr>
          <p:spPr>
            <a:xfrm>
              <a:off x="29498" y="25400"/>
              <a:ext cx="11197774" cy="9956800"/>
            </a:xfrm>
            <a:custGeom>
              <a:avLst/>
              <a:gdLst/>
              <a:ahLst/>
              <a:cxnLst/>
              <a:rect l="l" t="t" r="r" b="b"/>
              <a:pathLst>
                <a:path w="11197774" h="9956800">
                  <a:moveTo>
                    <a:pt x="0" y="0"/>
                  </a:moveTo>
                  <a:lnTo>
                    <a:pt x="11197773" y="0"/>
                  </a:lnTo>
                  <a:lnTo>
                    <a:pt x="11197773" y="9956800"/>
                  </a:lnTo>
                  <a:lnTo>
                    <a:pt x="0" y="9956800"/>
                  </a:lnTo>
                  <a:lnTo>
                    <a:pt x="0" y="0"/>
                  </a:lnTo>
                  <a:close/>
                </a:path>
              </a:pathLst>
            </a:custGeom>
            <a:blipFill>
              <a:blip r:embed="rId3"/>
              <a:stretch>
                <a:fillRect l="-263" t="-602" r="-193" b="-606"/>
              </a:stretch>
            </a:blipFill>
          </p:spPr>
          <p:txBody>
            <a:bodyPr/>
            <a:lstStyle/>
            <a:p>
              <a:endParaRPr lang="en-US"/>
            </a:p>
          </p:txBody>
        </p:sp>
        <p:sp>
          <p:nvSpPr>
            <p:cNvPr id="6" name="Freeform 6"/>
            <p:cNvSpPr/>
            <p:nvPr/>
          </p:nvSpPr>
          <p:spPr>
            <a:xfrm>
              <a:off x="0" y="0"/>
              <a:ext cx="11256763" cy="10007600"/>
            </a:xfrm>
            <a:custGeom>
              <a:avLst/>
              <a:gdLst/>
              <a:ahLst/>
              <a:cxnLst/>
              <a:rect l="l" t="t" r="r" b="b"/>
              <a:pathLst>
                <a:path w="11256763" h="10007600">
                  <a:moveTo>
                    <a:pt x="29498" y="0"/>
                  </a:moveTo>
                  <a:lnTo>
                    <a:pt x="11227271" y="0"/>
                  </a:lnTo>
                  <a:cubicBezTo>
                    <a:pt x="11243495" y="0"/>
                    <a:pt x="11256763" y="11430"/>
                    <a:pt x="11256763" y="25400"/>
                  </a:cubicBezTo>
                  <a:lnTo>
                    <a:pt x="11256763" y="9982200"/>
                  </a:lnTo>
                  <a:cubicBezTo>
                    <a:pt x="11256763" y="9996170"/>
                    <a:pt x="11243495" y="10007600"/>
                    <a:pt x="11227271" y="10007600"/>
                  </a:cubicBezTo>
                  <a:lnTo>
                    <a:pt x="29498" y="10007600"/>
                  </a:lnTo>
                  <a:cubicBezTo>
                    <a:pt x="13274" y="10007600"/>
                    <a:pt x="0" y="9996170"/>
                    <a:pt x="0" y="9982200"/>
                  </a:cubicBezTo>
                  <a:lnTo>
                    <a:pt x="0" y="25400"/>
                  </a:lnTo>
                  <a:cubicBezTo>
                    <a:pt x="0" y="11430"/>
                    <a:pt x="13274" y="0"/>
                    <a:pt x="29498" y="0"/>
                  </a:cubicBezTo>
                  <a:moveTo>
                    <a:pt x="29498" y="50800"/>
                  </a:moveTo>
                  <a:lnTo>
                    <a:pt x="29498" y="25400"/>
                  </a:lnTo>
                  <a:lnTo>
                    <a:pt x="58995" y="25400"/>
                  </a:lnTo>
                  <a:lnTo>
                    <a:pt x="58995" y="9982200"/>
                  </a:lnTo>
                  <a:lnTo>
                    <a:pt x="29498" y="9982200"/>
                  </a:lnTo>
                  <a:lnTo>
                    <a:pt x="29498" y="9956800"/>
                  </a:lnTo>
                  <a:lnTo>
                    <a:pt x="11227271" y="9956800"/>
                  </a:lnTo>
                  <a:lnTo>
                    <a:pt x="11227271" y="9982200"/>
                  </a:lnTo>
                  <a:lnTo>
                    <a:pt x="11197774" y="9982200"/>
                  </a:lnTo>
                  <a:lnTo>
                    <a:pt x="11197774" y="25400"/>
                  </a:lnTo>
                  <a:lnTo>
                    <a:pt x="11227271" y="25400"/>
                  </a:lnTo>
                  <a:lnTo>
                    <a:pt x="11227271" y="50800"/>
                  </a:lnTo>
                  <a:lnTo>
                    <a:pt x="29498" y="50800"/>
                  </a:lnTo>
                  <a:close/>
                </a:path>
              </a:pathLst>
            </a:custGeom>
            <a:solidFill>
              <a:srgbClr val="000000"/>
            </a:solidFill>
          </p:spPr>
          <p:txBody>
            <a:bodyPr/>
            <a:lstStyle/>
            <a:p>
              <a:endParaRPr lang="en-US"/>
            </a:p>
          </p:txBody>
        </p:sp>
      </p:grpSp>
      <p:sp>
        <p:nvSpPr>
          <p:cNvPr id="9" name="TextBox 9"/>
          <p:cNvSpPr txBox="1"/>
          <p:nvPr/>
        </p:nvSpPr>
        <p:spPr>
          <a:xfrm>
            <a:off x="1243263" y="2934081"/>
            <a:ext cx="5295936" cy="5341014"/>
          </a:xfrm>
          <a:prstGeom prst="rect">
            <a:avLst/>
          </a:prstGeom>
        </p:spPr>
        <p:txBody>
          <a:bodyPr wrap="square" lIns="0" tIns="0" rIns="0" bIns="0" rtlCol="0" anchor="t">
            <a:spAutoFit/>
          </a:bodyPr>
          <a:lstStyle/>
          <a:p>
            <a:pPr marL="457200"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YearsEmployment have the highest correlation of 0.41, showing a moderate positive relationship.</a:t>
            </a: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Income have the lowest correlation of 0.022, indicating minimal linear relationship. </a:t>
            </a:r>
          </a:p>
          <a:p>
            <a:pPr marL="386080" lvl="1" indent="-193040" algn="l">
              <a:lnSpc>
                <a:spcPts val="3840"/>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10" name="TextBox 10"/>
          <p:cNvSpPr txBox="1"/>
          <p:nvPr/>
        </p:nvSpPr>
        <p:spPr>
          <a:xfrm>
            <a:off x="17164415" y="251461"/>
            <a:ext cx="84425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21</a:t>
            </a:r>
          </a:p>
        </p:txBody>
      </p:sp>
      <p:sp>
        <p:nvSpPr>
          <p:cNvPr id="11" name="TextBox 6">
            <a:extLst>
              <a:ext uri="{FF2B5EF4-FFF2-40B4-BE49-F238E27FC236}">
                <a16:creationId xmlns:a16="http://schemas.microsoft.com/office/drawing/2014/main" id="{D970ADCB-A617-6FDB-CE3C-96B22436BB7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Correlation Matrix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19200" y="1803206"/>
            <a:ext cx="14554200" cy="1112292"/>
          </a:xfrm>
          <a:prstGeom prst="rect">
            <a:avLst/>
          </a:prstGeom>
        </p:spPr>
        <p:txBody>
          <a:bodyPr wrap="square" lIns="0" tIns="0" rIns="0" bIns="0" rtlCol="0" anchor="t">
            <a:spAutoFit/>
          </a:bodyPr>
          <a:lstStyle/>
          <a:p>
            <a:pPr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unnecessary data reduction ,we use the  two features. They are</a:t>
            </a:r>
          </a:p>
          <a:p>
            <a:pPr algn="l">
              <a:lnSpc>
                <a:spcPts val="4479"/>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4" name="TextBox 4"/>
          <p:cNvSpPr txBox="1"/>
          <p:nvPr/>
        </p:nvSpPr>
        <p:spPr>
          <a:xfrm>
            <a:off x="1219200" y="3068074"/>
            <a:ext cx="3836558" cy="1094146"/>
          </a:xfrm>
          <a:prstGeom prst="rect">
            <a:avLst/>
          </a:prstGeom>
        </p:spPr>
        <p:txBody>
          <a:bodyPr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Multi Collinearity </a:t>
            </a:r>
          </a:p>
          <a:p>
            <a:pPr algn="ctr">
              <a:lnSpc>
                <a:spcPts val="4480"/>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p:txBody>
      </p:sp>
      <p:sp>
        <p:nvSpPr>
          <p:cNvPr id="5" name="TextBox 5"/>
          <p:cNvSpPr txBox="1"/>
          <p:nvPr/>
        </p:nvSpPr>
        <p:spPr>
          <a:xfrm>
            <a:off x="1219200" y="3727597"/>
            <a:ext cx="15621000" cy="1689373"/>
          </a:xfrm>
          <a:prstGeom prst="rect">
            <a:avLst/>
          </a:prstGeom>
        </p:spPr>
        <p:txBody>
          <a:bodyPr wrap="square" lIns="0" tIns="0" rIns="0" bIns="0" rtlCol="0" anchor="t">
            <a:spAutoFit/>
          </a:bodyPr>
          <a:lstStyle/>
          <a:p>
            <a:pPr marL="487681" lvl="2">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For multi- collinearity check, we use variance inflation factor (VIF).  It is a measure of the amount of multicollinearity in regression analysis. Multicollinearity exists when there is a correlation between multiple independent variables in a multiple regression model. </a:t>
            </a:r>
          </a:p>
        </p:txBody>
      </p:sp>
      <p:sp>
        <p:nvSpPr>
          <p:cNvPr id="9" name="TextBox 9"/>
          <p:cNvSpPr txBox="1"/>
          <p:nvPr/>
        </p:nvSpPr>
        <p:spPr>
          <a:xfrm>
            <a:off x="1243263" y="6301962"/>
            <a:ext cx="4339370" cy="1106072"/>
          </a:xfrm>
          <a:prstGeom prst="rect">
            <a:avLst/>
          </a:prstGeom>
        </p:spPr>
        <p:txBody>
          <a:bodyPr lIns="0" tIns="0" rIns="0" bIns="0" rtlCol="0" anchor="t">
            <a:spAutoFit/>
          </a:bodyPr>
          <a:lstStyle>
            <a:defPPr>
              <a:defRPr lang="en-US"/>
            </a:defPPr>
            <a:lvl1pPr>
              <a:lnSpc>
                <a:spcPts val="4480"/>
              </a:lnSpc>
              <a:defRPr sz="30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Feature Selection</a:t>
            </a:r>
          </a:p>
          <a:p>
            <a:r>
              <a:rPr lang="en-US" dirty="0">
                <a:sym typeface="Times New Roman"/>
              </a:rPr>
              <a:t> </a:t>
            </a:r>
          </a:p>
        </p:txBody>
      </p:sp>
      <p:sp>
        <p:nvSpPr>
          <p:cNvPr id="10" name="TextBox 10"/>
          <p:cNvSpPr txBox="1"/>
          <p:nvPr/>
        </p:nvSpPr>
        <p:spPr>
          <a:xfrm>
            <a:off x="1624263" y="7119865"/>
            <a:ext cx="15849600" cy="1689373"/>
          </a:xfrm>
          <a:prstGeom prst="rect">
            <a:avLst/>
          </a:prstGeom>
        </p:spPr>
        <p:txBody>
          <a:bodyPr wrap="square" lIns="0" tIns="0" rIns="0" bIns="0" rtlCol="0" anchor="t">
            <a:spAutoFit/>
          </a:bodyPr>
          <a:lstStyle/>
          <a:p>
            <a:pPr>
              <a:lnSpc>
                <a:spcPts val="4480"/>
              </a:lnSpc>
            </a:pPr>
            <a:r>
              <a:rPr lang="en-US" sz="3000" dirty="0">
                <a:solidFill>
                  <a:srgbClr val="000000"/>
                </a:solidFill>
                <a:latin typeface="Palatino Linotype" panose="02040502050505030304" pitchFamily="18" charset="0"/>
                <a:cs typeface="Times New Roman"/>
                <a:sym typeface="Times New Roman"/>
              </a:rPr>
              <a:t>The main goals of feature selection are to improve the model's performance, reduce overfitting, enhance generalization, and simplify the model by removing irrelevant or redundant features.</a:t>
            </a:r>
          </a:p>
        </p:txBody>
      </p:sp>
      <p:sp>
        <p:nvSpPr>
          <p:cNvPr id="11" name="TextBox 11"/>
          <p:cNvSpPr txBox="1"/>
          <p:nvPr/>
        </p:nvSpPr>
        <p:spPr>
          <a:xfrm>
            <a:off x="17350740" y="188290"/>
            <a:ext cx="54519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22</a:t>
            </a:r>
          </a:p>
        </p:txBody>
      </p:sp>
      <p:sp>
        <p:nvSpPr>
          <p:cNvPr id="12" name="TextBox 6">
            <a:extLst>
              <a:ext uri="{FF2B5EF4-FFF2-40B4-BE49-F238E27FC236}">
                <a16:creationId xmlns:a16="http://schemas.microsoft.com/office/drawing/2014/main" id="{45F72026-6486-04D5-D4B8-018A8F8508AD}"/>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Reduction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28700" y="1906875"/>
            <a:ext cx="4995765" cy="7494300"/>
            <a:chOff x="0" y="0"/>
            <a:chExt cx="6661020" cy="9992400"/>
          </a:xfrm>
        </p:grpSpPr>
        <p:sp>
          <p:nvSpPr>
            <p:cNvPr id="5" name="Freeform 5"/>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2"/>
              <a:stretch>
                <a:fillRect l="-997" t="-255" r="-997" b="-255"/>
              </a:stretch>
            </a:blipFill>
          </p:spPr>
          <p:txBody>
            <a:bodyPr/>
            <a:lstStyle/>
            <a:p>
              <a:endParaRPr lang="en-US"/>
            </a:p>
          </p:txBody>
        </p:sp>
        <p:sp>
          <p:nvSpPr>
            <p:cNvPr id="6" name="Freeform 6"/>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6646118" y="1906875"/>
            <a:ext cx="4995764" cy="7494300"/>
            <a:chOff x="0" y="0"/>
            <a:chExt cx="6661019" cy="9992400"/>
          </a:xfrm>
        </p:grpSpPr>
        <p:sp>
          <p:nvSpPr>
            <p:cNvPr id="8" name="Freeform 8"/>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3"/>
              <a:stretch>
                <a:fillRect l="-1052" t="-255" r="-1052" b="-255"/>
              </a:stretch>
            </a:blipFill>
          </p:spPr>
          <p:txBody>
            <a:bodyPr/>
            <a:lstStyle/>
            <a:p>
              <a:endParaRPr lang="en-US"/>
            </a:p>
          </p:txBody>
        </p:sp>
        <p:sp>
          <p:nvSpPr>
            <p:cNvPr id="9" name="Freeform 9"/>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14400" y="819150"/>
            <a:ext cx="16687800" cy="511807"/>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Before removing multicollinearity</a:t>
            </a:r>
          </a:p>
        </p:txBody>
      </p:sp>
      <p:sp>
        <p:nvSpPr>
          <p:cNvPr id="11" name="TextBox 11"/>
          <p:cNvSpPr txBox="1"/>
          <p:nvPr/>
        </p:nvSpPr>
        <p:spPr>
          <a:xfrm>
            <a:off x="17289675"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23</a:t>
            </a:r>
          </a:p>
        </p:txBody>
      </p:sp>
      <p:sp>
        <p:nvSpPr>
          <p:cNvPr id="12" name="TextBox 12"/>
          <p:cNvSpPr txBox="1"/>
          <p:nvPr/>
        </p:nvSpPr>
        <p:spPr>
          <a:xfrm>
            <a:off x="11862328" y="3514499"/>
            <a:ext cx="5647793" cy="3976370"/>
          </a:xfrm>
          <a:prstGeom prst="rect">
            <a:avLst/>
          </a:prstGeom>
        </p:spPr>
        <p:txBody>
          <a:bodyPr wrap="square" lIns="0" tIns="0" rIns="0" bIns="0" rtlCol="0" anchor="t">
            <a:spAutoFit/>
          </a:bodyPr>
          <a:lstStyle/>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Married_Single and BankCustomer_NoBankAccount have infinte VIF value</a:t>
            </a:r>
          </a:p>
          <a:p>
            <a:pPr marL="457200" indent="-457200" algn="l">
              <a:lnSpc>
                <a:spcPts val="4478"/>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Industry_Healthcare and Ethnicity_latinoVIF value is greater than 10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19150"/>
            <a:ext cx="16306800" cy="527580"/>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After removing multicollinearity</a:t>
            </a:r>
          </a:p>
        </p:txBody>
      </p:sp>
      <p:grpSp>
        <p:nvGrpSpPr>
          <p:cNvPr id="3" name="Group 3"/>
          <p:cNvGrpSpPr/>
          <p:nvPr/>
        </p:nvGrpSpPr>
        <p:grpSpPr>
          <a:xfrm>
            <a:off x="1272378" y="1972403"/>
            <a:ext cx="4293177" cy="6692582"/>
            <a:chOff x="0" y="0"/>
            <a:chExt cx="5724236" cy="8923443"/>
          </a:xfrm>
        </p:grpSpPr>
        <p:sp>
          <p:nvSpPr>
            <p:cNvPr id="4" name="Freeform 4"/>
            <p:cNvSpPr/>
            <p:nvPr/>
          </p:nvSpPr>
          <p:spPr>
            <a:xfrm>
              <a:off x="25400" y="25400"/>
              <a:ext cx="5673471" cy="8872601"/>
            </a:xfrm>
            <a:custGeom>
              <a:avLst/>
              <a:gdLst/>
              <a:ahLst/>
              <a:cxnLst/>
              <a:rect l="l" t="t" r="r" b="b"/>
              <a:pathLst>
                <a:path w="5673471" h="8872601">
                  <a:moveTo>
                    <a:pt x="0" y="0"/>
                  </a:moveTo>
                  <a:lnTo>
                    <a:pt x="5673471" y="0"/>
                  </a:lnTo>
                  <a:lnTo>
                    <a:pt x="5673471" y="8872601"/>
                  </a:lnTo>
                  <a:lnTo>
                    <a:pt x="0" y="8872601"/>
                  </a:lnTo>
                  <a:lnTo>
                    <a:pt x="0" y="0"/>
                  </a:lnTo>
                  <a:close/>
                </a:path>
              </a:pathLst>
            </a:custGeom>
            <a:blipFill>
              <a:blip r:embed="rId3"/>
              <a:stretch>
                <a:fillRect l="-447" t="-382" r="-447" b="-383"/>
              </a:stretch>
            </a:blipFill>
          </p:spPr>
          <p:txBody>
            <a:bodyPr/>
            <a:lstStyle/>
            <a:p>
              <a:endParaRPr lang="en-US"/>
            </a:p>
          </p:txBody>
        </p:sp>
        <p:sp>
          <p:nvSpPr>
            <p:cNvPr id="5" name="Freeform 5"/>
            <p:cNvSpPr/>
            <p:nvPr/>
          </p:nvSpPr>
          <p:spPr>
            <a:xfrm>
              <a:off x="0" y="0"/>
              <a:ext cx="5724271" cy="8923401"/>
            </a:xfrm>
            <a:custGeom>
              <a:avLst/>
              <a:gdLst/>
              <a:ahLst/>
              <a:cxnLst/>
              <a:rect l="l" t="t" r="r" b="b"/>
              <a:pathLst>
                <a:path w="5724271" h="8923401">
                  <a:moveTo>
                    <a:pt x="25400" y="0"/>
                  </a:moveTo>
                  <a:lnTo>
                    <a:pt x="5698871" y="0"/>
                  </a:lnTo>
                  <a:cubicBezTo>
                    <a:pt x="5712841" y="0"/>
                    <a:pt x="5724271" y="11430"/>
                    <a:pt x="5724271" y="25400"/>
                  </a:cubicBezTo>
                  <a:lnTo>
                    <a:pt x="5724271" y="8898001"/>
                  </a:lnTo>
                  <a:cubicBezTo>
                    <a:pt x="5724271" y="8911971"/>
                    <a:pt x="5712841" y="8923401"/>
                    <a:pt x="5698871"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5698871" y="8872601"/>
                  </a:lnTo>
                  <a:lnTo>
                    <a:pt x="5698871" y="8898001"/>
                  </a:lnTo>
                  <a:lnTo>
                    <a:pt x="5673471" y="8898001"/>
                  </a:lnTo>
                  <a:lnTo>
                    <a:pt x="5673471" y="25400"/>
                  </a:lnTo>
                  <a:lnTo>
                    <a:pt x="5698871" y="25400"/>
                  </a:lnTo>
                  <a:lnTo>
                    <a:pt x="5698871" y="50800"/>
                  </a:lnTo>
                  <a:lnTo>
                    <a:pt x="25400" y="50800"/>
                  </a:lnTo>
                  <a:close/>
                </a:path>
              </a:pathLst>
            </a:custGeom>
            <a:solidFill>
              <a:srgbClr val="000000"/>
            </a:solidFill>
          </p:spPr>
          <p:txBody>
            <a:bodyPr/>
            <a:lstStyle/>
            <a:p>
              <a:endParaRPr lang="en-US"/>
            </a:p>
          </p:txBody>
        </p:sp>
      </p:grpSp>
      <p:grpSp>
        <p:nvGrpSpPr>
          <p:cNvPr id="6" name="Group 6"/>
          <p:cNvGrpSpPr/>
          <p:nvPr/>
        </p:nvGrpSpPr>
        <p:grpSpPr>
          <a:xfrm>
            <a:off x="6302284" y="1972403"/>
            <a:ext cx="4755269" cy="6692582"/>
            <a:chOff x="0" y="0"/>
            <a:chExt cx="6340359" cy="8923443"/>
          </a:xfrm>
        </p:grpSpPr>
        <p:sp>
          <p:nvSpPr>
            <p:cNvPr id="7" name="Freeform 7"/>
            <p:cNvSpPr/>
            <p:nvPr/>
          </p:nvSpPr>
          <p:spPr>
            <a:xfrm>
              <a:off x="25400" y="25400"/>
              <a:ext cx="6289548" cy="8872601"/>
            </a:xfrm>
            <a:custGeom>
              <a:avLst/>
              <a:gdLst/>
              <a:ahLst/>
              <a:cxnLst/>
              <a:rect l="l" t="t" r="r" b="b"/>
              <a:pathLst>
                <a:path w="6289548" h="8872601">
                  <a:moveTo>
                    <a:pt x="0" y="0"/>
                  </a:moveTo>
                  <a:lnTo>
                    <a:pt x="6289548" y="0"/>
                  </a:lnTo>
                  <a:lnTo>
                    <a:pt x="6289548" y="8872601"/>
                  </a:lnTo>
                  <a:lnTo>
                    <a:pt x="0" y="8872601"/>
                  </a:lnTo>
                  <a:lnTo>
                    <a:pt x="0" y="0"/>
                  </a:lnTo>
                  <a:close/>
                </a:path>
              </a:pathLst>
            </a:custGeom>
            <a:blipFill>
              <a:blip r:embed="rId4"/>
              <a:stretch>
                <a:fillRect l="-403" t="-346" r="-404" b="-347"/>
              </a:stretch>
            </a:blipFill>
          </p:spPr>
          <p:txBody>
            <a:bodyPr/>
            <a:lstStyle/>
            <a:p>
              <a:endParaRPr lang="en-US"/>
            </a:p>
          </p:txBody>
        </p:sp>
        <p:sp>
          <p:nvSpPr>
            <p:cNvPr id="8" name="Freeform 8"/>
            <p:cNvSpPr/>
            <p:nvPr/>
          </p:nvSpPr>
          <p:spPr>
            <a:xfrm>
              <a:off x="0" y="0"/>
              <a:ext cx="6340348" cy="8923401"/>
            </a:xfrm>
            <a:custGeom>
              <a:avLst/>
              <a:gdLst/>
              <a:ahLst/>
              <a:cxnLst/>
              <a:rect l="l" t="t" r="r" b="b"/>
              <a:pathLst>
                <a:path w="6340348" h="8923401">
                  <a:moveTo>
                    <a:pt x="25400" y="0"/>
                  </a:moveTo>
                  <a:lnTo>
                    <a:pt x="6314948" y="0"/>
                  </a:lnTo>
                  <a:cubicBezTo>
                    <a:pt x="6328918" y="0"/>
                    <a:pt x="6340348" y="11430"/>
                    <a:pt x="6340348" y="25400"/>
                  </a:cubicBezTo>
                  <a:lnTo>
                    <a:pt x="6340348" y="8898001"/>
                  </a:lnTo>
                  <a:cubicBezTo>
                    <a:pt x="6340348" y="8911971"/>
                    <a:pt x="6328918" y="8923401"/>
                    <a:pt x="6314948"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6314948" y="8872601"/>
                  </a:lnTo>
                  <a:lnTo>
                    <a:pt x="6314948" y="8898001"/>
                  </a:lnTo>
                  <a:lnTo>
                    <a:pt x="6289548" y="8898001"/>
                  </a:lnTo>
                  <a:lnTo>
                    <a:pt x="6289548" y="25400"/>
                  </a:lnTo>
                  <a:lnTo>
                    <a:pt x="6314948" y="25400"/>
                  </a:lnTo>
                  <a:lnTo>
                    <a:pt x="6314948" y="50800"/>
                  </a:lnTo>
                  <a:lnTo>
                    <a:pt x="25400" y="50800"/>
                  </a:lnTo>
                  <a:close/>
                </a:path>
              </a:pathLst>
            </a:custGeom>
            <a:solidFill>
              <a:srgbClr val="000000"/>
            </a:solidFill>
          </p:spPr>
          <p:txBody>
            <a:bodyPr/>
            <a:lstStyle/>
            <a:p>
              <a:endParaRPr lang="en-US"/>
            </a:p>
          </p:txBody>
        </p:sp>
      </p:grpSp>
      <p:sp>
        <p:nvSpPr>
          <p:cNvPr id="9" name="TextBox 9"/>
          <p:cNvSpPr txBox="1"/>
          <p:nvPr/>
        </p:nvSpPr>
        <p:spPr>
          <a:xfrm>
            <a:off x="17352306" y="221084"/>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24</a:t>
            </a:r>
          </a:p>
        </p:txBody>
      </p:sp>
      <p:sp>
        <p:nvSpPr>
          <p:cNvPr id="10" name="TextBox 10"/>
          <p:cNvSpPr txBox="1"/>
          <p:nvPr/>
        </p:nvSpPr>
        <p:spPr>
          <a:xfrm>
            <a:off x="11111440" y="3998277"/>
            <a:ext cx="6481365" cy="2290445"/>
          </a:xfrm>
          <a:prstGeom prst="rect">
            <a:avLst/>
          </a:prstGeom>
        </p:spPr>
        <p:txBody>
          <a:bodyPr wrap="square" lIns="0" tIns="0" rIns="0" bIns="0" rtlCol="0" anchor="t">
            <a:spAutoFit/>
          </a:bodyPr>
          <a:lstStyle/>
          <a:p>
            <a:pPr marL="345332" lvl="1" algn="l">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After removing the Married_Single Industry_Healthcare variables all the VIF values are under 10</a:t>
            </a:r>
          </a:p>
          <a:p>
            <a:pPr algn="l">
              <a:lnSpc>
                <a:spcPts val="4478"/>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7569" y="1408288"/>
            <a:ext cx="17376368" cy="1119153"/>
          </a:xfrm>
          <a:prstGeom prst="rect">
            <a:avLst/>
          </a:prstGeom>
        </p:spPr>
        <p:txBody>
          <a:bodyPr lIns="0" tIns="0" rIns="0" bIns="0" rtlCol="0" anchor="t">
            <a:spAutoFit/>
          </a:bodyPr>
          <a:lstStyle/>
          <a:p>
            <a:pPr marL="487681" lvl="2" algn="l">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Feature selection for significance testing involves selecting features based on their statistical significance, usually in the context of hypothesis testing.</a:t>
            </a:r>
          </a:p>
        </p:txBody>
      </p:sp>
      <p:grpSp>
        <p:nvGrpSpPr>
          <p:cNvPr id="3" name="Group 3"/>
          <p:cNvGrpSpPr/>
          <p:nvPr/>
        </p:nvGrpSpPr>
        <p:grpSpPr>
          <a:xfrm>
            <a:off x="2971800" y="2778583"/>
            <a:ext cx="5183596" cy="6841170"/>
            <a:chOff x="0" y="0"/>
            <a:chExt cx="6911461" cy="10416554"/>
          </a:xfrm>
        </p:grpSpPr>
        <p:sp>
          <p:nvSpPr>
            <p:cNvPr id="4" name="Freeform 4"/>
            <p:cNvSpPr/>
            <p:nvPr/>
          </p:nvSpPr>
          <p:spPr>
            <a:xfrm>
              <a:off x="25400" y="26508"/>
              <a:ext cx="6860667" cy="10363599"/>
            </a:xfrm>
            <a:custGeom>
              <a:avLst/>
              <a:gdLst/>
              <a:ahLst/>
              <a:cxnLst/>
              <a:rect l="l" t="t" r="r" b="b"/>
              <a:pathLst>
                <a:path w="6860667" h="10363599">
                  <a:moveTo>
                    <a:pt x="0" y="0"/>
                  </a:moveTo>
                  <a:lnTo>
                    <a:pt x="6860667" y="0"/>
                  </a:lnTo>
                  <a:lnTo>
                    <a:pt x="6860667" y="10363599"/>
                  </a:lnTo>
                  <a:lnTo>
                    <a:pt x="0" y="10363599"/>
                  </a:lnTo>
                  <a:lnTo>
                    <a:pt x="0" y="0"/>
                  </a:lnTo>
                  <a:close/>
                </a:path>
              </a:pathLst>
            </a:custGeom>
            <a:blipFill>
              <a:blip r:embed="rId2"/>
              <a:stretch>
                <a:fillRect l="-370" t="-1983" r="-370" b="-1961"/>
              </a:stretch>
            </a:blipFill>
          </p:spPr>
          <p:txBody>
            <a:bodyPr/>
            <a:lstStyle/>
            <a:p>
              <a:endParaRPr lang="en-US"/>
            </a:p>
          </p:txBody>
        </p:sp>
        <p:sp>
          <p:nvSpPr>
            <p:cNvPr id="5" name="Freeform 5"/>
            <p:cNvSpPr/>
            <p:nvPr/>
          </p:nvSpPr>
          <p:spPr>
            <a:xfrm>
              <a:off x="0" y="0"/>
              <a:ext cx="6911467" cy="10416612"/>
            </a:xfrm>
            <a:custGeom>
              <a:avLst/>
              <a:gdLst/>
              <a:ahLst/>
              <a:cxnLst/>
              <a:rect l="l" t="t" r="r" b="b"/>
              <a:pathLst>
                <a:path w="6911467" h="10416612">
                  <a:moveTo>
                    <a:pt x="25400" y="0"/>
                  </a:moveTo>
                  <a:lnTo>
                    <a:pt x="6886067" y="0"/>
                  </a:lnTo>
                  <a:cubicBezTo>
                    <a:pt x="6900037" y="0"/>
                    <a:pt x="6911467" y="11929"/>
                    <a:pt x="6911467" y="26508"/>
                  </a:cubicBezTo>
                  <a:lnTo>
                    <a:pt x="6911467" y="10390107"/>
                  </a:lnTo>
                  <a:cubicBezTo>
                    <a:pt x="6911467" y="10404686"/>
                    <a:pt x="6900037" y="10416612"/>
                    <a:pt x="6886067" y="10416612"/>
                  </a:cubicBezTo>
                  <a:lnTo>
                    <a:pt x="25400" y="10416612"/>
                  </a:lnTo>
                  <a:cubicBezTo>
                    <a:pt x="11430" y="10416612"/>
                    <a:pt x="0" y="10404686"/>
                    <a:pt x="0" y="10390107"/>
                  </a:cubicBezTo>
                  <a:lnTo>
                    <a:pt x="0" y="26508"/>
                  </a:lnTo>
                  <a:cubicBezTo>
                    <a:pt x="0" y="11929"/>
                    <a:pt x="11430" y="0"/>
                    <a:pt x="25400" y="0"/>
                  </a:cubicBezTo>
                  <a:moveTo>
                    <a:pt x="25400" y="53016"/>
                  </a:moveTo>
                  <a:lnTo>
                    <a:pt x="25400" y="26508"/>
                  </a:lnTo>
                  <a:lnTo>
                    <a:pt x="50800" y="26508"/>
                  </a:lnTo>
                  <a:lnTo>
                    <a:pt x="50800" y="10390107"/>
                  </a:lnTo>
                  <a:lnTo>
                    <a:pt x="25400" y="10390107"/>
                  </a:lnTo>
                  <a:lnTo>
                    <a:pt x="25400" y="10363598"/>
                  </a:lnTo>
                  <a:lnTo>
                    <a:pt x="6886067" y="10363598"/>
                  </a:lnTo>
                  <a:lnTo>
                    <a:pt x="6886067" y="10390107"/>
                  </a:lnTo>
                  <a:lnTo>
                    <a:pt x="6860667" y="10390107"/>
                  </a:lnTo>
                  <a:lnTo>
                    <a:pt x="6860667" y="26508"/>
                  </a:lnTo>
                  <a:lnTo>
                    <a:pt x="6886067" y="26508"/>
                  </a:lnTo>
                  <a:lnTo>
                    <a:pt x="6886067" y="53016"/>
                  </a:lnTo>
                  <a:lnTo>
                    <a:pt x="25400" y="53016"/>
                  </a:lnTo>
                  <a:close/>
                </a:path>
              </a:pathLst>
            </a:custGeom>
            <a:solidFill>
              <a:srgbClr val="000000"/>
            </a:solidFill>
          </p:spPr>
          <p:txBody>
            <a:bodyPr/>
            <a:lstStyle/>
            <a:p>
              <a:endParaRPr lang="en-US"/>
            </a:p>
          </p:txBody>
        </p:sp>
      </p:grpSp>
      <p:grpSp>
        <p:nvGrpSpPr>
          <p:cNvPr id="6" name="Group 6"/>
          <p:cNvGrpSpPr/>
          <p:nvPr/>
        </p:nvGrpSpPr>
        <p:grpSpPr>
          <a:xfrm>
            <a:off x="8480202" y="2742020"/>
            <a:ext cx="1741986" cy="6841170"/>
            <a:chOff x="0" y="0"/>
            <a:chExt cx="2322648" cy="10416554"/>
          </a:xfrm>
        </p:grpSpPr>
        <p:sp>
          <p:nvSpPr>
            <p:cNvPr id="7" name="Freeform 7"/>
            <p:cNvSpPr/>
            <p:nvPr/>
          </p:nvSpPr>
          <p:spPr>
            <a:xfrm>
              <a:off x="25400" y="26591"/>
              <a:ext cx="2271903" cy="10363336"/>
            </a:xfrm>
            <a:custGeom>
              <a:avLst/>
              <a:gdLst/>
              <a:ahLst/>
              <a:cxnLst/>
              <a:rect l="l" t="t" r="r" b="b"/>
              <a:pathLst>
                <a:path w="2271903" h="10363336">
                  <a:moveTo>
                    <a:pt x="0" y="0"/>
                  </a:moveTo>
                  <a:lnTo>
                    <a:pt x="2271903" y="0"/>
                  </a:lnTo>
                  <a:lnTo>
                    <a:pt x="2271903" y="10363337"/>
                  </a:lnTo>
                  <a:lnTo>
                    <a:pt x="0" y="10363337"/>
                  </a:lnTo>
                  <a:lnTo>
                    <a:pt x="0" y="0"/>
                  </a:lnTo>
                  <a:close/>
                </a:path>
              </a:pathLst>
            </a:custGeom>
            <a:blipFill>
              <a:blip r:embed="rId3"/>
              <a:stretch>
                <a:fillRect l="-1143" t="-256" r="-1142" b="-234"/>
              </a:stretch>
            </a:blipFill>
          </p:spPr>
          <p:txBody>
            <a:bodyPr/>
            <a:lstStyle/>
            <a:p>
              <a:endParaRPr lang="en-US"/>
            </a:p>
          </p:txBody>
        </p:sp>
        <p:sp>
          <p:nvSpPr>
            <p:cNvPr id="8" name="Freeform 8"/>
            <p:cNvSpPr/>
            <p:nvPr/>
          </p:nvSpPr>
          <p:spPr>
            <a:xfrm>
              <a:off x="0" y="0"/>
              <a:ext cx="2322703" cy="10416519"/>
            </a:xfrm>
            <a:custGeom>
              <a:avLst/>
              <a:gdLst/>
              <a:ahLst/>
              <a:cxnLst/>
              <a:rect l="l" t="t" r="r" b="b"/>
              <a:pathLst>
                <a:path w="2322703" h="10416519">
                  <a:moveTo>
                    <a:pt x="25400" y="0"/>
                  </a:moveTo>
                  <a:lnTo>
                    <a:pt x="2297303" y="0"/>
                  </a:lnTo>
                  <a:cubicBezTo>
                    <a:pt x="2311273" y="0"/>
                    <a:pt x="2322703" y="11966"/>
                    <a:pt x="2322703" y="26591"/>
                  </a:cubicBezTo>
                  <a:lnTo>
                    <a:pt x="2322703" y="10389928"/>
                  </a:lnTo>
                  <a:cubicBezTo>
                    <a:pt x="2322703" y="10404553"/>
                    <a:pt x="2311273" y="10416519"/>
                    <a:pt x="2297303" y="10416519"/>
                  </a:cubicBezTo>
                  <a:lnTo>
                    <a:pt x="25400" y="10416519"/>
                  </a:lnTo>
                  <a:cubicBezTo>
                    <a:pt x="11430" y="10416519"/>
                    <a:pt x="0" y="10404553"/>
                    <a:pt x="0" y="10389928"/>
                  </a:cubicBezTo>
                  <a:lnTo>
                    <a:pt x="0" y="26591"/>
                  </a:lnTo>
                  <a:cubicBezTo>
                    <a:pt x="0" y="11966"/>
                    <a:pt x="11430" y="0"/>
                    <a:pt x="25400" y="0"/>
                  </a:cubicBezTo>
                  <a:moveTo>
                    <a:pt x="25400" y="53183"/>
                  </a:moveTo>
                  <a:lnTo>
                    <a:pt x="25400" y="26591"/>
                  </a:lnTo>
                  <a:lnTo>
                    <a:pt x="50800" y="26591"/>
                  </a:lnTo>
                  <a:lnTo>
                    <a:pt x="50800" y="10389928"/>
                  </a:lnTo>
                  <a:lnTo>
                    <a:pt x="25400" y="10389928"/>
                  </a:lnTo>
                  <a:lnTo>
                    <a:pt x="25400" y="10363336"/>
                  </a:lnTo>
                  <a:lnTo>
                    <a:pt x="2297303" y="10363336"/>
                  </a:lnTo>
                  <a:lnTo>
                    <a:pt x="2297303" y="10389928"/>
                  </a:lnTo>
                  <a:lnTo>
                    <a:pt x="2271903" y="10389928"/>
                  </a:lnTo>
                  <a:lnTo>
                    <a:pt x="2271903" y="26591"/>
                  </a:lnTo>
                  <a:lnTo>
                    <a:pt x="2297303" y="26591"/>
                  </a:lnTo>
                  <a:lnTo>
                    <a:pt x="2297303" y="53183"/>
                  </a:lnTo>
                  <a:lnTo>
                    <a:pt x="25400" y="53183"/>
                  </a:lnTo>
                  <a:close/>
                </a:path>
              </a:pathLst>
            </a:custGeom>
            <a:solidFill>
              <a:srgbClr val="000000"/>
            </a:solidFill>
          </p:spPr>
          <p:txBody>
            <a:bodyPr/>
            <a:lstStyle/>
            <a:p>
              <a:endParaRPr lang="en-US"/>
            </a:p>
          </p:txBody>
        </p:sp>
      </p:grpSp>
      <p:grpSp>
        <p:nvGrpSpPr>
          <p:cNvPr id="9" name="Group 9"/>
          <p:cNvGrpSpPr/>
          <p:nvPr/>
        </p:nvGrpSpPr>
        <p:grpSpPr>
          <a:xfrm>
            <a:off x="10799355" y="4845444"/>
            <a:ext cx="5358675" cy="1636356"/>
            <a:chOff x="0" y="0"/>
            <a:chExt cx="1411338" cy="430974"/>
          </a:xfrm>
        </p:grpSpPr>
        <p:sp>
          <p:nvSpPr>
            <p:cNvPr id="10" name="Freeform 10"/>
            <p:cNvSpPr/>
            <p:nvPr/>
          </p:nvSpPr>
          <p:spPr>
            <a:xfrm>
              <a:off x="0" y="0"/>
              <a:ext cx="1411338" cy="430974"/>
            </a:xfrm>
            <a:custGeom>
              <a:avLst/>
              <a:gdLst/>
              <a:ahLst/>
              <a:cxnLst/>
              <a:rect l="l" t="t" r="r" b="b"/>
              <a:pathLst>
                <a:path w="1411338" h="430974">
                  <a:moveTo>
                    <a:pt x="1208138" y="0"/>
                  </a:moveTo>
                  <a:cubicBezTo>
                    <a:pt x="1320363" y="0"/>
                    <a:pt x="1411338" y="96477"/>
                    <a:pt x="1411338" y="215487"/>
                  </a:cubicBezTo>
                  <a:cubicBezTo>
                    <a:pt x="1411338" y="334498"/>
                    <a:pt x="1320363" y="430974"/>
                    <a:pt x="1208138" y="430974"/>
                  </a:cubicBezTo>
                  <a:lnTo>
                    <a:pt x="203200" y="430974"/>
                  </a:lnTo>
                  <a:cubicBezTo>
                    <a:pt x="90976" y="430974"/>
                    <a:pt x="0" y="334498"/>
                    <a:pt x="0" y="215487"/>
                  </a:cubicBezTo>
                  <a:cubicBezTo>
                    <a:pt x="0" y="96477"/>
                    <a:pt x="90976" y="0"/>
                    <a:pt x="203200" y="0"/>
                  </a:cubicBezTo>
                  <a:close/>
                </a:path>
              </a:pathLst>
            </a:custGeom>
            <a:solidFill>
              <a:srgbClr val="C2C3D2"/>
            </a:solidFill>
          </p:spPr>
          <p:txBody>
            <a:bodyPr/>
            <a:lstStyle/>
            <a:p>
              <a:endParaRPr lang="en-US"/>
            </a:p>
          </p:txBody>
        </p:sp>
        <p:sp>
          <p:nvSpPr>
            <p:cNvPr id="11" name="TextBox 11"/>
            <p:cNvSpPr txBox="1"/>
            <p:nvPr/>
          </p:nvSpPr>
          <p:spPr>
            <a:xfrm>
              <a:off x="0" y="-104775"/>
              <a:ext cx="1411338" cy="535749"/>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903611" y="684617"/>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
        <p:nvSpPr>
          <p:cNvPr id="13" name="TextBox 13"/>
          <p:cNvSpPr txBox="1"/>
          <p:nvPr/>
        </p:nvSpPr>
        <p:spPr>
          <a:xfrm>
            <a:off x="10814595" y="4798930"/>
            <a:ext cx="5187406" cy="1729384"/>
          </a:xfrm>
          <a:prstGeom prst="rect">
            <a:avLst/>
          </a:prstGeom>
        </p:spPr>
        <p:txBody>
          <a:bodyPr wrap="square" lIns="0" tIns="0" rIns="0" bIns="0" rtlCol="0" anchor="t">
            <a:spAutoFit/>
          </a:bodyPr>
          <a:lstStyle/>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"p ≤ 0.05: statistically significant;</a:t>
            </a:r>
          </a:p>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 p &gt; 0.05: not statistically significant</a:t>
            </a:r>
            <a:r>
              <a:rPr lang="en-US" sz="2799" spc="26" dirty="0">
                <a:solidFill>
                  <a:srgbClr val="000000"/>
                </a:solidFill>
                <a:latin typeface="TT Rounds Condensed"/>
                <a:ea typeface="TT Rounds Condensed"/>
                <a:cs typeface="TT Rounds Condensed"/>
                <a:sym typeface="TT Rounds Condensed"/>
              </a:rPr>
              <a:t>."</a:t>
            </a:r>
            <a:r>
              <a:rPr lang="en-US" sz="2799" spc="26" dirty="0">
                <a:solidFill>
                  <a:srgbClr val="000000"/>
                </a:solidFill>
                <a:latin typeface="TT Rounds Condensed Bold"/>
                <a:ea typeface="TT Rounds Condensed Bold"/>
                <a:cs typeface="TT Rounds Condensed Bold"/>
                <a:sym typeface="TT Rounds Condensed Bold"/>
              </a:rPr>
              <a:t> </a:t>
            </a:r>
          </a:p>
        </p:txBody>
      </p:sp>
      <p:sp>
        <p:nvSpPr>
          <p:cNvPr id="15" name="TextBox 9">
            <a:extLst>
              <a:ext uri="{FF2B5EF4-FFF2-40B4-BE49-F238E27FC236}">
                <a16:creationId xmlns:a16="http://schemas.microsoft.com/office/drawing/2014/main" id="{8230C8D8-5B9F-3884-C6D0-01E6EC93FC0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71600" y="3085849"/>
            <a:ext cx="8229600" cy="4574779"/>
          </a:xfrm>
          <a:prstGeom prst="rect">
            <a:avLst/>
          </a:prstGeom>
        </p:spPr>
        <p:txBody>
          <a:bodyPr wrap="square" lIns="0" tIns="0" rIns="0" bIns="0" rtlCol="0" anchor="t">
            <a:spAutoFit/>
          </a:bodyPr>
          <a:lstStyle/>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The goal is to identify which features have a statistically significant relationship with the target variable, indicating that they might be important predictors in a model.</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Below are the Significant features identified through feature selection.</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6" name="Freeform 6"/>
          <p:cNvSpPr/>
          <p:nvPr/>
        </p:nvSpPr>
        <p:spPr>
          <a:xfrm>
            <a:off x="10210800" y="3382763"/>
            <a:ext cx="6488670" cy="3521473"/>
          </a:xfrm>
          <a:custGeom>
            <a:avLst/>
            <a:gdLst/>
            <a:ahLst/>
            <a:cxnLst/>
            <a:rect l="l" t="t" r="r" b="b"/>
            <a:pathLst>
              <a:path w="6488670" h="3521473">
                <a:moveTo>
                  <a:pt x="0" y="0"/>
                </a:moveTo>
                <a:lnTo>
                  <a:pt x="6488670" y="0"/>
                </a:lnTo>
                <a:lnTo>
                  <a:pt x="6488670" y="3521473"/>
                </a:lnTo>
                <a:lnTo>
                  <a:pt x="0" y="3521473"/>
                </a:lnTo>
                <a:lnTo>
                  <a:pt x="0" y="0"/>
                </a:lnTo>
                <a:close/>
              </a:path>
            </a:pathLst>
          </a:custGeom>
          <a:blipFill>
            <a:blip r:embed="rId2"/>
            <a:stretch>
              <a:fillRect t="-48274" r="-36397" b="-9273"/>
            </a:stretch>
          </a:blipFill>
        </p:spPr>
        <p:txBody>
          <a:bodyPr/>
          <a:lstStyle/>
          <a:p>
            <a:endParaRPr lang="en-US" dirty="0"/>
          </a:p>
        </p:txBody>
      </p:sp>
      <p:sp>
        <p:nvSpPr>
          <p:cNvPr id="7" name="TextBox 7"/>
          <p:cNvSpPr txBox="1"/>
          <p:nvPr/>
        </p:nvSpPr>
        <p:spPr>
          <a:xfrm>
            <a:off x="16538113" y="45720"/>
            <a:ext cx="132024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26</a:t>
            </a:r>
          </a:p>
        </p:txBody>
      </p:sp>
      <p:sp>
        <p:nvSpPr>
          <p:cNvPr id="8" name="TextBox 12">
            <a:extLst>
              <a:ext uri="{FF2B5EF4-FFF2-40B4-BE49-F238E27FC236}">
                <a16:creationId xmlns:a16="http://schemas.microsoft.com/office/drawing/2014/main" id="{98FFCD54-B683-08B2-57F9-88B65F2D37C0}"/>
              </a:ext>
            </a:extLst>
          </p:cNvPr>
          <p:cNvSpPr txBox="1"/>
          <p:nvPr/>
        </p:nvSpPr>
        <p:spPr>
          <a:xfrm>
            <a:off x="971456" y="952500"/>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27461" y="45721"/>
            <a:ext cx="493525" cy="635069"/>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24</a:t>
            </a:r>
          </a:p>
        </p:txBody>
      </p:sp>
      <p:pic>
        <p:nvPicPr>
          <p:cNvPr id="5" name="Picture 4">
            <a:extLst>
              <a:ext uri="{FF2B5EF4-FFF2-40B4-BE49-F238E27FC236}">
                <a16:creationId xmlns:a16="http://schemas.microsoft.com/office/drawing/2014/main" id="{F0F4C8A2-39F8-6F82-B509-299054CF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1"/>
            <a:ext cx="18288000" cy="10195558"/>
          </a:xfrm>
          <a:prstGeom prst="rect">
            <a:avLst/>
          </a:prstGeom>
        </p:spPr>
      </p:pic>
      <p:sp>
        <p:nvSpPr>
          <p:cNvPr id="6" name="TextBox 2">
            <a:extLst>
              <a:ext uri="{FF2B5EF4-FFF2-40B4-BE49-F238E27FC236}">
                <a16:creationId xmlns:a16="http://schemas.microsoft.com/office/drawing/2014/main" id="{B94C799D-9D83-0F7E-BABE-39243F902DC2}"/>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 MACHINE LEARNING ALGORTHIM</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0" y="6151604"/>
            <a:ext cx="5050665" cy="444481"/>
          </a:xfrm>
          <a:prstGeom prst="rect">
            <a:avLst/>
          </a:prstGeom>
        </p:spPr>
        <p:txBody>
          <a:bodyPr lIns="0" tIns="0" rIns="0" bIns="0" rtlCol="0" anchor="t">
            <a:spAutoFit/>
          </a:bodyPr>
          <a:lstStyle/>
          <a:p>
            <a:pPr algn="l">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Logistic Regression</a:t>
            </a:r>
          </a:p>
        </p:txBody>
      </p:sp>
      <p:sp>
        <p:nvSpPr>
          <p:cNvPr id="3" name="TextBox 3"/>
          <p:cNvSpPr txBox="1"/>
          <p:nvPr/>
        </p:nvSpPr>
        <p:spPr>
          <a:xfrm>
            <a:off x="1373218" y="6827773"/>
            <a:ext cx="7514190"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statistical model used for binary classification that predicts the probability of a categorical outcome based on one or more predictor variables.</a:t>
            </a:r>
          </a:p>
        </p:txBody>
      </p:sp>
      <p:sp>
        <p:nvSpPr>
          <p:cNvPr id="4" name="Freeform 4" descr="Logistic Regression Algoritması - Makine Öğrenmesi - YouTube"/>
          <p:cNvSpPr/>
          <p:nvPr/>
        </p:nvSpPr>
        <p:spPr>
          <a:xfrm>
            <a:off x="1184988" y="1711413"/>
            <a:ext cx="7702420" cy="4114800"/>
          </a:xfrm>
          <a:custGeom>
            <a:avLst/>
            <a:gdLst/>
            <a:ahLst/>
            <a:cxnLst/>
            <a:rect l="l" t="t" r="r" b="b"/>
            <a:pathLst>
              <a:path w="7702420" h="4114800">
                <a:moveTo>
                  <a:pt x="0" y="0"/>
                </a:moveTo>
                <a:lnTo>
                  <a:pt x="7702420" y="0"/>
                </a:lnTo>
                <a:lnTo>
                  <a:pt x="7702420" y="4114800"/>
                </a:lnTo>
                <a:lnTo>
                  <a:pt x="0" y="4114800"/>
                </a:lnTo>
                <a:lnTo>
                  <a:pt x="0" y="0"/>
                </a:lnTo>
                <a:close/>
              </a:path>
            </a:pathLst>
          </a:custGeom>
          <a:blipFill>
            <a:blip r:embed="rId2"/>
            <a:stretch>
              <a:fillRect l="-25602" t="-25986" b="-6307"/>
            </a:stretch>
          </a:blipFill>
        </p:spPr>
        <p:txBody>
          <a:bodyPr/>
          <a:lstStyle/>
          <a:p>
            <a:endParaRPr lang="en-US"/>
          </a:p>
        </p:txBody>
      </p:sp>
      <p:sp>
        <p:nvSpPr>
          <p:cNvPr id="5" name="TextBox 5"/>
          <p:cNvSpPr txBox="1"/>
          <p:nvPr/>
        </p:nvSpPr>
        <p:spPr>
          <a:xfrm>
            <a:off x="10012101" y="6827773"/>
            <a:ext cx="6902681" cy="1308050"/>
          </a:xfrm>
          <a:prstGeom prst="rect">
            <a:avLst/>
          </a:prstGeom>
        </p:spPr>
        <p:txBody>
          <a:bodyPr wrap="square" lIns="0" tIns="0" rIns="0" bIns="0" rtlCol="0" anchor="t">
            <a:spAutoFit/>
          </a:bodyPr>
          <a:lstStyle/>
          <a:p>
            <a:pPr marL="302260" lvl="1" algn="l">
              <a:lnSpc>
                <a:spcPts val="3359"/>
              </a:lnSpc>
            </a:pPr>
            <a:r>
              <a:rPr lang="en-US" sz="3000" spc="26" dirty="0">
                <a:solidFill>
                  <a:srgbClr val="000000"/>
                </a:solidFill>
                <a:latin typeface="Palatino Linotype" panose="02040502050505030304" pitchFamily="18" charset="0"/>
                <a:ea typeface="Times New Roman"/>
                <a:cs typeface="Times New Roman"/>
                <a:sym typeface="Times New Roman"/>
              </a:rPr>
              <a:t>A classification algorithm that assigns labels based on the majority vote of nearest neighbors in the feature space.</a:t>
            </a:r>
          </a:p>
        </p:txBody>
      </p:sp>
      <p:sp>
        <p:nvSpPr>
          <p:cNvPr id="6" name="Freeform 6" descr="K-Nearest Neighbours (KNN) Classifier - The Click Reader"/>
          <p:cNvSpPr/>
          <p:nvPr/>
        </p:nvSpPr>
        <p:spPr>
          <a:xfrm>
            <a:off x="10012101" y="1711413"/>
            <a:ext cx="6976949" cy="4114800"/>
          </a:xfrm>
          <a:custGeom>
            <a:avLst/>
            <a:gdLst/>
            <a:ahLst/>
            <a:cxnLst/>
            <a:rect l="l" t="t" r="r" b="b"/>
            <a:pathLst>
              <a:path w="6976949" h="4114800">
                <a:moveTo>
                  <a:pt x="0" y="0"/>
                </a:moveTo>
                <a:lnTo>
                  <a:pt x="6976949" y="0"/>
                </a:lnTo>
                <a:lnTo>
                  <a:pt x="6976949" y="4114800"/>
                </a:lnTo>
                <a:lnTo>
                  <a:pt x="0" y="4114800"/>
                </a:lnTo>
                <a:lnTo>
                  <a:pt x="0" y="0"/>
                </a:lnTo>
                <a:close/>
              </a:path>
            </a:pathLst>
          </a:custGeom>
          <a:blipFill>
            <a:blip r:embed="rId3"/>
            <a:stretch>
              <a:fillRect r="-4848"/>
            </a:stretch>
          </a:blipFill>
        </p:spPr>
        <p:txBody>
          <a:bodyPr/>
          <a:lstStyle/>
          <a:p>
            <a:endParaRPr lang="en-US"/>
          </a:p>
        </p:txBody>
      </p:sp>
      <p:sp>
        <p:nvSpPr>
          <p:cNvPr id="7" name="TextBox 7"/>
          <p:cNvSpPr txBox="1"/>
          <p:nvPr/>
        </p:nvSpPr>
        <p:spPr>
          <a:xfrm>
            <a:off x="16989050" y="133402"/>
            <a:ext cx="90688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28</a:t>
            </a:r>
          </a:p>
        </p:txBody>
      </p:sp>
      <p:sp>
        <p:nvSpPr>
          <p:cNvPr id="8" name="TextBox 8"/>
          <p:cNvSpPr txBox="1"/>
          <p:nvPr/>
        </p:nvSpPr>
        <p:spPr>
          <a:xfrm>
            <a:off x="10591800" y="6176143"/>
            <a:ext cx="5349819" cy="436017"/>
          </a:xfrm>
          <a:prstGeom prst="rect">
            <a:avLst/>
          </a:prstGeom>
        </p:spPr>
        <p:txBody>
          <a:bodyPr lIns="0" tIns="0" rIns="0" bIns="0" rtlCol="0" anchor="t">
            <a:spAutoFit/>
          </a:bodyPr>
          <a:lstStyle/>
          <a:p>
            <a:pPr algn="ctr">
              <a:lnSpc>
                <a:spcPts val="3359"/>
              </a:lnSpc>
            </a:pPr>
            <a:r>
              <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Bold"/>
              </a:rPr>
              <a:t>KNN</a:t>
            </a:r>
            <a:endPar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38400" y="5919647"/>
            <a:ext cx="5050665" cy="444481"/>
          </a:xfrm>
          <a:prstGeom prst="rect">
            <a:avLst/>
          </a:prstGeom>
        </p:spPr>
        <p:txBody>
          <a:bodyPr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SVM</a:t>
            </a:r>
          </a:p>
        </p:txBody>
      </p:sp>
      <p:sp>
        <p:nvSpPr>
          <p:cNvPr id="3" name="TextBox 3"/>
          <p:cNvSpPr txBox="1"/>
          <p:nvPr/>
        </p:nvSpPr>
        <p:spPr>
          <a:xfrm>
            <a:off x="2038302" y="6667500"/>
            <a:ext cx="6572297" cy="1308050"/>
          </a:xfrm>
          <a:prstGeom prst="rect">
            <a:avLst/>
          </a:prstGeom>
        </p:spPr>
        <p:txBody>
          <a:bodyPr wrap="square" lIns="0" tIns="0" rIns="0" bIns="0" rtlCol="0" anchor="t">
            <a:spAutoFit/>
          </a:bodyPr>
          <a:lstStyle/>
          <a:p>
            <a:pPr marL="168910" lvl="1">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classification algorithm that finds the optimal hyperplane to separate data into distinct classes.</a:t>
            </a:r>
          </a:p>
        </p:txBody>
      </p:sp>
      <p:sp>
        <p:nvSpPr>
          <p:cNvPr id="4" name="TextBox 4"/>
          <p:cNvSpPr txBox="1"/>
          <p:nvPr/>
        </p:nvSpPr>
        <p:spPr>
          <a:xfrm>
            <a:off x="9140722" y="6667500"/>
            <a:ext cx="7592867" cy="1308050"/>
          </a:xfrm>
          <a:prstGeom prst="rect">
            <a:avLst/>
          </a:prstGeom>
        </p:spPr>
        <p:txBody>
          <a:bodyPr wrap="square" lIns="0" tIns="0" rIns="0" bIns="0" rtlCol="0" anchor="t">
            <a:spAutoFit/>
          </a:bodyPr>
          <a:lstStyle/>
          <a:p>
            <a:pPr algn="l">
              <a:lnSpc>
                <a:spcPts val="3359"/>
              </a:lnSpc>
            </a:pPr>
            <a:r>
              <a:rPr lang="en-US" sz="3000" dirty="0">
                <a:solidFill>
                  <a:srgbClr val="000000"/>
                </a:solidFill>
                <a:latin typeface="Palatino Linotype" panose="02040502050505030304" pitchFamily="18" charset="0"/>
                <a:cs typeface="Times New Roman"/>
                <a:sym typeface="Times New Roman"/>
              </a:rPr>
              <a:t>A model that splits data into subsets based on feature values to make predictions or decisions.</a:t>
            </a:r>
          </a:p>
        </p:txBody>
      </p:sp>
      <p:sp>
        <p:nvSpPr>
          <p:cNvPr id="5" name="Freeform 5" descr="5 Chapter 5: Support Vector Machines (SVMs) | Machine Learning:  Unsupervised and Supervised Learning"/>
          <p:cNvSpPr/>
          <p:nvPr/>
        </p:nvSpPr>
        <p:spPr>
          <a:xfrm>
            <a:off x="2038303" y="1501475"/>
            <a:ext cx="6572297" cy="4114800"/>
          </a:xfrm>
          <a:custGeom>
            <a:avLst/>
            <a:gdLst/>
            <a:ahLst/>
            <a:cxnLst/>
            <a:rect l="l" t="t" r="r" b="b"/>
            <a:pathLst>
              <a:path w="5486399" h="4186253">
                <a:moveTo>
                  <a:pt x="0" y="0"/>
                </a:moveTo>
                <a:lnTo>
                  <a:pt x="5486399" y="0"/>
                </a:lnTo>
                <a:lnTo>
                  <a:pt x="5486399" y="4186253"/>
                </a:lnTo>
                <a:lnTo>
                  <a:pt x="0" y="4186253"/>
                </a:lnTo>
                <a:lnTo>
                  <a:pt x="0" y="0"/>
                </a:lnTo>
                <a:close/>
              </a:path>
            </a:pathLst>
          </a:custGeom>
          <a:blipFill>
            <a:blip r:embed="rId2"/>
            <a:stretch>
              <a:fillRect l="-20068" r="-19256" b="-2709"/>
            </a:stretch>
          </a:blipFill>
        </p:spPr>
        <p:txBody>
          <a:bodyPr/>
          <a:lstStyle/>
          <a:p>
            <a:endParaRPr lang="en-US"/>
          </a:p>
        </p:txBody>
      </p:sp>
      <p:sp>
        <p:nvSpPr>
          <p:cNvPr id="6" name="Freeform 6" descr="DECISION TREES IN MACHINE LEARNING: | by Dhivya | Medium"/>
          <p:cNvSpPr/>
          <p:nvPr/>
        </p:nvSpPr>
        <p:spPr>
          <a:xfrm>
            <a:off x="9144000" y="1501474"/>
            <a:ext cx="7592867" cy="4114800"/>
          </a:xfrm>
          <a:custGeom>
            <a:avLst/>
            <a:gdLst/>
            <a:ahLst/>
            <a:cxnLst/>
            <a:rect l="l" t="t" r="r" b="b"/>
            <a:pathLst>
              <a:path w="7592867" h="4114800">
                <a:moveTo>
                  <a:pt x="0" y="0"/>
                </a:moveTo>
                <a:lnTo>
                  <a:pt x="7592867" y="0"/>
                </a:lnTo>
                <a:lnTo>
                  <a:pt x="7592867" y="4114800"/>
                </a:lnTo>
                <a:lnTo>
                  <a:pt x="0" y="4114800"/>
                </a:lnTo>
                <a:lnTo>
                  <a:pt x="0" y="0"/>
                </a:lnTo>
                <a:close/>
              </a:path>
            </a:pathLst>
          </a:custGeom>
          <a:blipFill>
            <a:blip r:embed="rId3"/>
            <a:stretch>
              <a:fillRect t="-1877" b="-1877"/>
            </a:stretch>
          </a:blipFill>
        </p:spPr>
        <p:txBody>
          <a:bodyPr/>
          <a:lstStyle/>
          <a:p>
            <a:endParaRPr lang="en-US"/>
          </a:p>
        </p:txBody>
      </p:sp>
      <p:sp>
        <p:nvSpPr>
          <p:cNvPr id="8" name="TextBox 2">
            <a:extLst>
              <a:ext uri="{FF2B5EF4-FFF2-40B4-BE49-F238E27FC236}">
                <a16:creationId xmlns:a16="http://schemas.microsoft.com/office/drawing/2014/main" id="{50B70957-1AA0-2AA8-BEF5-26382DCF3C79}"/>
              </a:ext>
            </a:extLst>
          </p:cNvPr>
          <p:cNvSpPr txBox="1"/>
          <p:nvPr/>
        </p:nvSpPr>
        <p:spPr>
          <a:xfrm>
            <a:off x="9372600" y="5919646"/>
            <a:ext cx="7162800" cy="444481"/>
          </a:xfrm>
          <a:prstGeom prst="rect">
            <a:avLst/>
          </a:prstGeom>
        </p:spPr>
        <p:txBody>
          <a:bodyPr wrap="square"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Decision Tree</a:t>
            </a:r>
          </a:p>
        </p:txBody>
      </p:sp>
      <p:sp>
        <p:nvSpPr>
          <p:cNvPr id="9" name="TextBox 9">
            <a:extLst>
              <a:ext uri="{FF2B5EF4-FFF2-40B4-BE49-F238E27FC236}">
                <a16:creationId xmlns:a16="http://schemas.microsoft.com/office/drawing/2014/main" id="{94EF2795-9FD6-E12F-ED57-C559B2D4DE47}"/>
              </a:ext>
            </a:extLst>
          </p:cNvPr>
          <p:cNvSpPr txBox="1"/>
          <p:nvPr/>
        </p:nvSpPr>
        <p:spPr>
          <a:xfrm>
            <a:off x="1722120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9335" y="8281556"/>
            <a:ext cx="5083313" cy="350520"/>
          </a:xfrm>
          <a:prstGeom prst="rect">
            <a:avLst/>
          </a:prstGeom>
        </p:spPr>
        <p:txBody>
          <a:bodyPr lIns="0" tIns="0" rIns="0" bIns="0" rtlCol="0" anchor="t">
            <a:spAutoFit/>
          </a:bodyPr>
          <a:lstStyle/>
          <a:p>
            <a:pPr algn="l">
              <a:lnSpc>
                <a:spcPts val="1950"/>
              </a:lnSpc>
            </a:pPr>
            <a:r>
              <a:rPr lang="en-US" sz="1300">
                <a:solidFill>
                  <a:srgbClr val="FFFCF7"/>
                </a:solidFill>
                <a:latin typeface="Agrandir"/>
                <a:ea typeface="Agrandir"/>
                <a:cs typeface="Agrandir"/>
                <a:sym typeface="Agrandir"/>
              </a:rPr>
              <a:t>Kindly delete this note after editing this page. Thank you!</a:t>
            </a:r>
          </a:p>
        </p:txBody>
      </p:sp>
      <p:sp>
        <p:nvSpPr>
          <p:cNvPr id="3" name="Freeform 3"/>
          <p:cNvSpPr/>
          <p:nvPr/>
        </p:nvSpPr>
        <p:spPr>
          <a:xfrm>
            <a:off x="9993062" y="1342151"/>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4" name="TextBox 4"/>
          <p:cNvSpPr txBox="1"/>
          <p:nvPr/>
        </p:nvSpPr>
        <p:spPr>
          <a:xfrm>
            <a:off x="10173808" y="1581788"/>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4</a:t>
            </a:r>
          </a:p>
        </p:txBody>
      </p:sp>
      <p:sp>
        <p:nvSpPr>
          <p:cNvPr id="5" name="TextBox 5"/>
          <p:cNvSpPr txBox="1"/>
          <p:nvPr/>
        </p:nvSpPr>
        <p:spPr>
          <a:xfrm>
            <a:off x="11125200" y="3469738"/>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DESCRIPTION </a:t>
            </a:r>
          </a:p>
        </p:txBody>
      </p:sp>
      <p:sp>
        <p:nvSpPr>
          <p:cNvPr id="6" name="Freeform 6"/>
          <p:cNvSpPr/>
          <p:nvPr/>
        </p:nvSpPr>
        <p:spPr>
          <a:xfrm>
            <a:off x="9982200" y="339967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7" name="TextBox 7"/>
          <p:cNvSpPr txBox="1"/>
          <p:nvPr/>
        </p:nvSpPr>
        <p:spPr>
          <a:xfrm>
            <a:off x="10162946" y="3704054"/>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9</a:t>
            </a:r>
          </a:p>
        </p:txBody>
      </p:sp>
      <p:sp>
        <p:nvSpPr>
          <p:cNvPr id="8" name="TextBox 8"/>
          <p:cNvSpPr txBox="1"/>
          <p:nvPr/>
        </p:nvSpPr>
        <p:spPr>
          <a:xfrm>
            <a:off x="11125200" y="4480238"/>
            <a:ext cx="5681412"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PREPROCESSING</a:t>
            </a:r>
          </a:p>
          <a:p>
            <a:pPr algn="l">
              <a:lnSpc>
                <a:spcPts val="4479"/>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9" name="Freeform 9"/>
          <p:cNvSpPr/>
          <p:nvPr/>
        </p:nvSpPr>
        <p:spPr>
          <a:xfrm>
            <a:off x="9982200" y="4431776"/>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0" name="TextBox 10"/>
          <p:cNvSpPr txBox="1"/>
          <p:nvPr/>
        </p:nvSpPr>
        <p:spPr>
          <a:xfrm>
            <a:off x="10162946" y="4668273"/>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13</a:t>
            </a:r>
          </a:p>
        </p:txBody>
      </p:sp>
      <p:sp>
        <p:nvSpPr>
          <p:cNvPr id="11" name="TextBox 11"/>
          <p:cNvSpPr txBox="1"/>
          <p:nvPr/>
        </p:nvSpPr>
        <p:spPr>
          <a:xfrm>
            <a:off x="11125200" y="5583687"/>
            <a:ext cx="6224567" cy="511807"/>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EXPLORATORY DATA ANALYSIS</a:t>
            </a:r>
          </a:p>
        </p:txBody>
      </p:sp>
      <p:sp>
        <p:nvSpPr>
          <p:cNvPr id="12" name="Freeform 12"/>
          <p:cNvSpPr/>
          <p:nvPr/>
        </p:nvSpPr>
        <p:spPr>
          <a:xfrm>
            <a:off x="9982200" y="5547202"/>
            <a:ext cx="760443" cy="681809"/>
          </a:xfrm>
          <a:custGeom>
            <a:avLst/>
            <a:gdLst/>
            <a:ahLst/>
            <a:cxnLst/>
            <a:rect l="l" t="t" r="r" b="b"/>
            <a:pathLst>
              <a:path w="843176" h="868440">
                <a:moveTo>
                  <a:pt x="0" y="0"/>
                </a:moveTo>
                <a:lnTo>
                  <a:pt x="843176" y="0"/>
                </a:lnTo>
                <a:lnTo>
                  <a:pt x="843176" y="868441"/>
                </a:lnTo>
                <a:lnTo>
                  <a:pt x="0" y="868441"/>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3" name="TextBox 13"/>
          <p:cNvSpPr txBox="1"/>
          <p:nvPr/>
        </p:nvSpPr>
        <p:spPr>
          <a:xfrm>
            <a:off x="10162946" y="5805041"/>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16</a:t>
            </a:r>
          </a:p>
        </p:txBody>
      </p:sp>
      <p:sp>
        <p:nvSpPr>
          <p:cNvPr id="14" name="TextBox 14"/>
          <p:cNvSpPr txBox="1"/>
          <p:nvPr/>
        </p:nvSpPr>
        <p:spPr>
          <a:xfrm>
            <a:off x="1028700" y="681172"/>
            <a:ext cx="7467600" cy="1102866"/>
          </a:xfrm>
          <a:prstGeom prst="rect">
            <a:avLst/>
          </a:prstGeom>
        </p:spPr>
        <p:txBody>
          <a:bodyPr wrap="square" lIns="0" tIns="0" rIns="0" bIns="0" rtlCol="0" anchor="t">
            <a:spAutoFit/>
          </a:bodyPr>
          <a:lstStyle/>
          <a:p>
            <a:pPr>
              <a:lnSpc>
                <a:spcPts val="8640"/>
              </a:lnSpc>
            </a:pPr>
            <a:r>
              <a:rPr lang="en-US" sz="7200" dirty="0">
                <a:solidFill>
                  <a:srgbClr val="000000"/>
                </a:solidFill>
                <a:latin typeface="Bell MT" panose="02020503060305020303" pitchFamily="18" charset="0"/>
                <a:ea typeface="Times New Roman"/>
                <a:cs typeface="Times New Roman"/>
                <a:sym typeface="Times New Roman"/>
              </a:rPr>
              <a:t>CONTENT</a:t>
            </a:r>
          </a:p>
        </p:txBody>
      </p:sp>
      <p:sp>
        <p:nvSpPr>
          <p:cNvPr id="15" name="TextBox 15"/>
          <p:cNvSpPr txBox="1"/>
          <p:nvPr/>
        </p:nvSpPr>
        <p:spPr>
          <a:xfrm>
            <a:off x="11125199" y="6422345"/>
            <a:ext cx="6224567"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MACHINE LEARNING ALGORITHMS</a:t>
            </a:r>
          </a:p>
        </p:txBody>
      </p:sp>
      <p:sp>
        <p:nvSpPr>
          <p:cNvPr id="16" name="Freeform 16"/>
          <p:cNvSpPr/>
          <p:nvPr/>
        </p:nvSpPr>
        <p:spPr>
          <a:xfrm>
            <a:off x="9982200" y="666262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7" name="TextBox 17"/>
          <p:cNvSpPr txBox="1"/>
          <p:nvPr/>
        </p:nvSpPr>
        <p:spPr>
          <a:xfrm>
            <a:off x="10162946" y="6849546"/>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27</a:t>
            </a:r>
          </a:p>
        </p:txBody>
      </p:sp>
      <p:sp>
        <p:nvSpPr>
          <p:cNvPr id="18" name="Freeform 18"/>
          <p:cNvSpPr/>
          <p:nvPr/>
        </p:nvSpPr>
        <p:spPr>
          <a:xfrm>
            <a:off x="9993062" y="7728027"/>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9" name="TextBox 19"/>
          <p:cNvSpPr txBox="1"/>
          <p:nvPr/>
        </p:nvSpPr>
        <p:spPr>
          <a:xfrm>
            <a:off x="11146220" y="778145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CONCLUSION</a:t>
            </a:r>
          </a:p>
        </p:txBody>
      </p:sp>
      <p:sp>
        <p:nvSpPr>
          <p:cNvPr id="20" name="TextBox 20"/>
          <p:cNvSpPr txBox="1"/>
          <p:nvPr/>
        </p:nvSpPr>
        <p:spPr>
          <a:xfrm>
            <a:off x="10173808" y="797567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36</a:t>
            </a:r>
          </a:p>
        </p:txBody>
      </p:sp>
      <p:grpSp>
        <p:nvGrpSpPr>
          <p:cNvPr id="21" name="Group 21"/>
          <p:cNvGrpSpPr/>
          <p:nvPr/>
        </p:nvGrpSpPr>
        <p:grpSpPr>
          <a:xfrm>
            <a:off x="1009650" y="2741181"/>
            <a:ext cx="8073264" cy="5389614"/>
            <a:chOff x="0" y="0"/>
            <a:chExt cx="10764352" cy="7186152"/>
          </a:xfrm>
        </p:grpSpPr>
        <p:sp>
          <p:nvSpPr>
            <p:cNvPr id="22" name="Freeform 22"/>
            <p:cNvSpPr/>
            <p:nvPr/>
          </p:nvSpPr>
          <p:spPr>
            <a:xfrm>
              <a:off x="25400" y="25400"/>
              <a:ext cx="10713593" cy="7135368"/>
            </a:xfrm>
            <a:custGeom>
              <a:avLst/>
              <a:gdLst/>
              <a:ahLst/>
              <a:cxnLst/>
              <a:rect l="l" t="t" r="r" b="b"/>
              <a:pathLst>
                <a:path w="10713593" h="7135368">
                  <a:moveTo>
                    <a:pt x="0" y="0"/>
                  </a:moveTo>
                  <a:lnTo>
                    <a:pt x="10713593" y="0"/>
                  </a:lnTo>
                  <a:lnTo>
                    <a:pt x="10713593" y="7135368"/>
                  </a:lnTo>
                  <a:lnTo>
                    <a:pt x="0" y="7135368"/>
                  </a:lnTo>
                  <a:lnTo>
                    <a:pt x="0" y="0"/>
                  </a:lnTo>
                  <a:close/>
                </a:path>
              </a:pathLst>
            </a:custGeom>
            <a:blipFill>
              <a:blip r:embed="rId4"/>
              <a:stretch>
                <a:fillRect l="-355" t="-355" r="-355" b="-355"/>
              </a:stretch>
            </a:blipFill>
          </p:spPr>
          <p:txBody>
            <a:bodyPr/>
            <a:lstStyle/>
            <a:p>
              <a:endParaRPr lang="en-US"/>
            </a:p>
          </p:txBody>
        </p:sp>
        <p:sp>
          <p:nvSpPr>
            <p:cNvPr id="23" name="Freeform 23"/>
            <p:cNvSpPr/>
            <p:nvPr/>
          </p:nvSpPr>
          <p:spPr>
            <a:xfrm>
              <a:off x="0" y="0"/>
              <a:ext cx="10764393" cy="7186168"/>
            </a:xfrm>
            <a:custGeom>
              <a:avLst/>
              <a:gdLst/>
              <a:ahLst/>
              <a:cxnLst/>
              <a:rect l="l" t="t" r="r" b="b"/>
              <a:pathLst>
                <a:path w="10764393" h="7186168">
                  <a:moveTo>
                    <a:pt x="25400" y="0"/>
                  </a:moveTo>
                  <a:lnTo>
                    <a:pt x="10738993" y="0"/>
                  </a:lnTo>
                  <a:cubicBezTo>
                    <a:pt x="10752963" y="0"/>
                    <a:pt x="10764393" y="11430"/>
                    <a:pt x="10764393" y="25400"/>
                  </a:cubicBezTo>
                  <a:lnTo>
                    <a:pt x="10764393" y="7160768"/>
                  </a:lnTo>
                  <a:cubicBezTo>
                    <a:pt x="10764393" y="7174738"/>
                    <a:pt x="10752963" y="7186168"/>
                    <a:pt x="10738993" y="7186168"/>
                  </a:cubicBezTo>
                  <a:lnTo>
                    <a:pt x="25400" y="7186168"/>
                  </a:lnTo>
                  <a:cubicBezTo>
                    <a:pt x="11430" y="7186168"/>
                    <a:pt x="0" y="7174738"/>
                    <a:pt x="0" y="7160768"/>
                  </a:cubicBezTo>
                  <a:lnTo>
                    <a:pt x="0" y="25400"/>
                  </a:lnTo>
                  <a:cubicBezTo>
                    <a:pt x="0" y="11430"/>
                    <a:pt x="11430" y="0"/>
                    <a:pt x="25400" y="0"/>
                  </a:cubicBezTo>
                  <a:moveTo>
                    <a:pt x="25400" y="50800"/>
                  </a:moveTo>
                  <a:lnTo>
                    <a:pt x="25400" y="25400"/>
                  </a:lnTo>
                  <a:lnTo>
                    <a:pt x="50800" y="25400"/>
                  </a:lnTo>
                  <a:lnTo>
                    <a:pt x="50800" y="7160768"/>
                  </a:lnTo>
                  <a:lnTo>
                    <a:pt x="25400" y="7160768"/>
                  </a:lnTo>
                  <a:lnTo>
                    <a:pt x="25400" y="7135368"/>
                  </a:lnTo>
                  <a:lnTo>
                    <a:pt x="10738993" y="7135368"/>
                  </a:lnTo>
                  <a:lnTo>
                    <a:pt x="10738993" y="7160768"/>
                  </a:lnTo>
                  <a:lnTo>
                    <a:pt x="10713593" y="7160768"/>
                  </a:lnTo>
                  <a:lnTo>
                    <a:pt x="10713593" y="25400"/>
                  </a:lnTo>
                  <a:lnTo>
                    <a:pt x="10738993" y="25400"/>
                  </a:lnTo>
                  <a:lnTo>
                    <a:pt x="10738993" y="50800"/>
                  </a:lnTo>
                  <a:lnTo>
                    <a:pt x="25400" y="50800"/>
                  </a:lnTo>
                  <a:close/>
                </a:path>
              </a:pathLst>
            </a:custGeom>
            <a:solidFill>
              <a:srgbClr val="000000"/>
            </a:solidFill>
          </p:spPr>
          <p:txBody>
            <a:bodyPr/>
            <a:lstStyle/>
            <a:p>
              <a:endParaRPr lang="en-US"/>
            </a:p>
          </p:txBody>
        </p:sp>
      </p:grpSp>
      <p:sp>
        <p:nvSpPr>
          <p:cNvPr id="24" name="Freeform 24"/>
          <p:cNvSpPr/>
          <p:nvPr/>
        </p:nvSpPr>
        <p:spPr>
          <a:xfrm>
            <a:off x="9982200" y="2388263"/>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25" name="TextBox 25"/>
          <p:cNvSpPr txBox="1"/>
          <p:nvPr/>
        </p:nvSpPr>
        <p:spPr>
          <a:xfrm>
            <a:off x="11125200" y="2458323"/>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LITERATURE REVIEW</a:t>
            </a:r>
          </a:p>
        </p:txBody>
      </p:sp>
      <p:sp>
        <p:nvSpPr>
          <p:cNvPr id="26" name="TextBox 26"/>
          <p:cNvSpPr txBox="1"/>
          <p:nvPr/>
        </p:nvSpPr>
        <p:spPr>
          <a:xfrm>
            <a:off x="10162946" y="2692639"/>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6</a:t>
            </a:r>
          </a:p>
        </p:txBody>
      </p:sp>
      <p:sp>
        <p:nvSpPr>
          <p:cNvPr id="27" name="TextBox 27"/>
          <p:cNvSpPr txBox="1"/>
          <p:nvPr/>
        </p:nvSpPr>
        <p:spPr>
          <a:xfrm>
            <a:off x="11136062" y="1452276"/>
            <a:ext cx="7852285" cy="517899"/>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INTRODUCTION</a:t>
            </a:r>
          </a:p>
        </p:txBody>
      </p:sp>
      <p:sp>
        <p:nvSpPr>
          <p:cNvPr id="28" name="TextBox 28"/>
          <p:cNvSpPr txBox="1"/>
          <p:nvPr/>
        </p:nvSpPr>
        <p:spPr>
          <a:xfrm>
            <a:off x="17377358" y="53692"/>
            <a:ext cx="368264" cy="487313"/>
          </a:xfrm>
          <a:prstGeom prst="rect">
            <a:avLst/>
          </a:prstGeom>
        </p:spPr>
        <p:txBody>
          <a:bodyPr wrap="square" lIns="0" tIns="0" rIns="0" bIns="0" rtlCol="0" anchor="t">
            <a:spAutoFit/>
          </a:bodyPr>
          <a:lstStyle/>
          <a:p>
            <a:pPr algn="r">
              <a:lnSpc>
                <a:spcPts val="3840"/>
              </a:lnSpc>
            </a:pPr>
            <a:r>
              <a:rPr lang="en-US" sz="3200" spc="29" dirty="0">
                <a:solidFill>
                  <a:srgbClr val="898989"/>
                </a:solidFill>
                <a:latin typeface="Times New Roman"/>
                <a:ea typeface="Times New Roman"/>
                <a:cs typeface="Times New Roman"/>
                <a:sym typeface="Times New Roman"/>
              </a:rPr>
              <a:t>3</a:t>
            </a:r>
          </a:p>
        </p:txBody>
      </p:sp>
      <p:sp>
        <p:nvSpPr>
          <p:cNvPr id="29" name="Freeform 18">
            <a:extLst>
              <a:ext uri="{FF2B5EF4-FFF2-40B4-BE49-F238E27FC236}">
                <a16:creationId xmlns:a16="http://schemas.microsoft.com/office/drawing/2014/main" id="{38DEEAE7-B140-6041-1C97-029A8B213735}"/>
              </a:ext>
            </a:extLst>
          </p:cNvPr>
          <p:cNvSpPr/>
          <p:nvPr/>
        </p:nvSpPr>
        <p:spPr>
          <a:xfrm>
            <a:off x="9993062" y="8739442"/>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30" name="TextBox 19">
            <a:extLst>
              <a:ext uri="{FF2B5EF4-FFF2-40B4-BE49-F238E27FC236}">
                <a16:creationId xmlns:a16="http://schemas.microsoft.com/office/drawing/2014/main" id="{4FBBB464-904C-FD86-4E0F-4E0A0CCE25E8}"/>
              </a:ext>
            </a:extLst>
          </p:cNvPr>
          <p:cNvSpPr txBox="1"/>
          <p:nvPr/>
        </p:nvSpPr>
        <p:spPr>
          <a:xfrm>
            <a:off x="11125199" y="875326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APPENDIX</a:t>
            </a:r>
          </a:p>
        </p:txBody>
      </p:sp>
      <p:sp>
        <p:nvSpPr>
          <p:cNvPr id="31" name="TextBox 20">
            <a:extLst>
              <a:ext uri="{FF2B5EF4-FFF2-40B4-BE49-F238E27FC236}">
                <a16:creationId xmlns:a16="http://schemas.microsoft.com/office/drawing/2014/main" id="{A529BFC5-4BDB-E0C5-BEBD-D96675DAA179}"/>
              </a:ext>
            </a:extLst>
          </p:cNvPr>
          <p:cNvSpPr txBox="1"/>
          <p:nvPr/>
        </p:nvSpPr>
        <p:spPr>
          <a:xfrm>
            <a:off x="10198333" y="898790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39</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0" y="6099960"/>
            <a:ext cx="5644970" cy="436017"/>
          </a:xfrm>
          <a:prstGeom prst="rect">
            <a:avLst/>
          </a:prstGeom>
        </p:spPr>
        <p:txBody>
          <a:bodyPr lIns="0" tIns="0" rIns="0" bIns="0" rtlCol="0" anchor="t">
            <a:spAutoFit/>
          </a:bodyPr>
          <a:lstStyle/>
          <a:p>
            <a:pPr algn="ctr">
              <a:lnSpc>
                <a:spcPts val="33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Random Forest</a:t>
            </a:r>
          </a:p>
        </p:txBody>
      </p:sp>
      <p:sp>
        <p:nvSpPr>
          <p:cNvPr id="3" name="TextBox 3"/>
          <p:cNvSpPr txBox="1"/>
          <p:nvPr/>
        </p:nvSpPr>
        <p:spPr>
          <a:xfrm>
            <a:off x="1912038" y="6819900"/>
            <a:ext cx="6392894"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An ensemble learning method that builds multiple decision trees and aggregates their predictions for improved accuracy and robustness..</a:t>
            </a:r>
          </a:p>
        </p:txBody>
      </p:sp>
      <p:sp>
        <p:nvSpPr>
          <p:cNvPr id="4" name="TextBox 4"/>
          <p:cNvSpPr txBox="1"/>
          <p:nvPr/>
        </p:nvSpPr>
        <p:spPr>
          <a:xfrm>
            <a:off x="9127671" y="6099960"/>
            <a:ext cx="8001000" cy="3488134"/>
          </a:xfrm>
          <a:prstGeom prst="rect">
            <a:avLst/>
          </a:prstGeom>
        </p:spPr>
        <p:txBody>
          <a:bodyPr wrap="square" lIns="0" tIns="0" rIns="0" bIns="0" rtlCol="0" anchor="t">
            <a:spAutoFit/>
          </a:bodyPr>
          <a:lstStyle/>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Bagging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Aggregates predictions from multiple models to improve accuracy and reduce variance</a:t>
            </a:r>
          </a:p>
          <a:p>
            <a:pPr marL="168910" lvl="1" algn="l">
              <a:lnSpc>
                <a:spcPts val="3359"/>
              </a:lnSpc>
            </a:pPr>
            <a:endParaRPr lang="en-US" sz="2799" dirty="0">
              <a:solidFill>
                <a:srgbClr val="000000"/>
              </a:solidFill>
              <a:latin typeface="Times New Roman"/>
              <a:ea typeface="Times New Roman"/>
              <a:cs typeface="Times New Roman"/>
              <a:sym typeface="Times New Roman"/>
            </a:endParaRPr>
          </a:p>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Boosting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Sequentially builds models to correct errors of previous ones, enhancing predictive performance. </a:t>
            </a:r>
          </a:p>
        </p:txBody>
      </p:sp>
      <p:sp>
        <p:nvSpPr>
          <p:cNvPr id="5" name="Freeform 5" descr="Random Forest Classifier - The Click Reader"/>
          <p:cNvSpPr/>
          <p:nvPr/>
        </p:nvSpPr>
        <p:spPr>
          <a:xfrm>
            <a:off x="2057400" y="988797"/>
            <a:ext cx="6007260" cy="4827240"/>
          </a:xfrm>
          <a:custGeom>
            <a:avLst/>
            <a:gdLst/>
            <a:ahLst/>
            <a:cxnLst/>
            <a:rect l="l" t="t" r="r" b="b"/>
            <a:pathLst>
              <a:path w="6007260" h="4827240">
                <a:moveTo>
                  <a:pt x="0" y="0"/>
                </a:moveTo>
                <a:lnTo>
                  <a:pt x="6007260" y="0"/>
                </a:lnTo>
                <a:lnTo>
                  <a:pt x="6007260" y="4827240"/>
                </a:lnTo>
                <a:lnTo>
                  <a:pt x="0" y="4827240"/>
                </a:lnTo>
                <a:lnTo>
                  <a:pt x="0" y="0"/>
                </a:lnTo>
                <a:close/>
              </a:path>
            </a:pathLst>
          </a:custGeom>
          <a:blipFill>
            <a:blip r:embed="rId2"/>
            <a:stretch>
              <a:fillRect l="-22394" r="-22392" b="-1351"/>
            </a:stretch>
          </a:blipFill>
        </p:spPr>
        <p:txBody>
          <a:bodyPr/>
          <a:lstStyle/>
          <a:p>
            <a:endParaRPr lang="en-US"/>
          </a:p>
        </p:txBody>
      </p:sp>
      <p:sp>
        <p:nvSpPr>
          <p:cNvPr id="6" name="Freeform 6" descr="Comparative Analysis of Bagging and Boosting in Ensemble Learning | by  Nirajan Acharya | Medium"/>
          <p:cNvSpPr/>
          <p:nvPr/>
        </p:nvSpPr>
        <p:spPr>
          <a:xfrm>
            <a:off x="9753600" y="999683"/>
            <a:ext cx="6858000" cy="4827240"/>
          </a:xfrm>
          <a:custGeom>
            <a:avLst/>
            <a:gdLst/>
            <a:ahLst/>
            <a:cxnLst/>
            <a:rect l="l" t="t" r="r" b="b"/>
            <a:pathLst>
              <a:path w="6403643" h="4209392">
                <a:moveTo>
                  <a:pt x="0" y="0"/>
                </a:moveTo>
                <a:lnTo>
                  <a:pt x="6403643" y="0"/>
                </a:lnTo>
                <a:lnTo>
                  <a:pt x="6403643" y="4209392"/>
                </a:lnTo>
                <a:lnTo>
                  <a:pt x="0" y="4209392"/>
                </a:lnTo>
                <a:lnTo>
                  <a:pt x="0" y="0"/>
                </a:lnTo>
                <a:close/>
              </a:path>
            </a:pathLst>
          </a:custGeom>
          <a:blipFill>
            <a:blip r:embed="rId3"/>
            <a:stretch>
              <a:fillRect l="-8054" r="-14520" b="-5182"/>
            </a:stretch>
          </a:blipFill>
        </p:spPr>
        <p:txBody>
          <a:bodyPr/>
          <a:lstStyle/>
          <a:p>
            <a:endParaRPr lang="en-US"/>
          </a:p>
        </p:txBody>
      </p:sp>
      <p:sp>
        <p:nvSpPr>
          <p:cNvPr id="9" name="TextBox 9">
            <a:extLst>
              <a:ext uri="{FF2B5EF4-FFF2-40B4-BE49-F238E27FC236}">
                <a16:creationId xmlns:a16="http://schemas.microsoft.com/office/drawing/2014/main" id="{B4D4F890-18F2-7DEB-892F-5C85F364289E}"/>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97856266"/>
              </p:ext>
            </p:extLst>
          </p:nvPr>
        </p:nvGraphicFramePr>
        <p:xfrm>
          <a:off x="1600200" y="2095500"/>
          <a:ext cx="15087600" cy="7479116"/>
        </p:xfrm>
        <a:graphic>
          <a:graphicData uri="http://schemas.openxmlformats.org/drawingml/2006/table">
            <a:tbl>
              <a:tblPr/>
              <a:tblGrid>
                <a:gridCol w="4078097">
                  <a:extLst>
                    <a:ext uri="{9D8B030D-6E8A-4147-A177-3AD203B41FA5}">
                      <a16:colId xmlns:a16="http://schemas.microsoft.com/office/drawing/2014/main" val="20000"/>
                    </a:ext>
                  </a:extLst>
                </a:gridCol>
                <a:gridCol w="3220995">
                  <a:extLst>
                    <a:ext uri="{9D8B030D-6E8A-4147-A177-3AD203B41FA5}">
                      <a16:colId xmlns:a16="http://schemas.microsoft.com/office/drawing/2014/main" val="20001"/>
                    </a:ext>
                  </a:extLst>
                </a:gridCol>
                <a:gridCol w="4000338">
                  <a:extLst>
                    <a:ext uri="{9D8B030D-6E8A-4147-A177-3AD203B41FA5}">
                      <a16:colId xmlns:a16="http://schemas.microsoft.com/office/drawing/2014/main" val="20002"/>
                    </a:ext>
                  </a:extLst>
                </a:gridCol>
                <a:gridCol w="3788170">
                  <a:extLst>
                    <a:ext uri="{9D8B030D-6E8A-4147-A177-3AD203B41FA5}">
                      <a16:colId xmlns:a16="http://schemas.microsoft.com/office/drawing/2014/main" val="20003"/>
                    </a:ext>
                  </a:extLst>
                </a:gridCol>
              </a:tblGrid>
              <a:tr h="1734869">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29897">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84010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118665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a:t>
                      </a:r>
                      <a:endParaRPr lang="en-US" sz="3000" b="1" dirty="0">
                        <a:latin typeface="Palatino Linotype" panose="02040502050505030304" pitchFamily="18" charset="0"/>
                      </a:endParaRPr>
                    </a:p>
                    <a:p>
                      <a:pPr algn="l">
                        <a:lnSpc>
                          <a:spcPts val="4480"/>
                        </a:lnSpc>
                      </a:pPr>
                      <a:r>
                        <a:rPr lang="en-US" sz="3000" b="1" dirty="0">
                          <a:solidFill>
                            <a:srgbClr val="000000"/>
                          </a:solidFill>
                          <a:latin typeface="Palatino Linotype" panose="02040502050505030304" pitchFamily="18" charset="0"/>
                          <a:ea typeface="Times New Roman Bold"/>
                          <a:cs typeface="Times New Roman Bold"/>
                          <a:sym typeface="Times New Roman Bold"/>
                        </a:rPr>
                        <a:t>Machine </a:t>
                      </a: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Bagging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0.761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0.797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490092" y="45721"/>
            <a:ext cx="477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31</a:t>
            </a:r>
          </a:p>
        </p:txBody>
      </p:sp>
      <p:sp>
        <p:nvSpPr>
          <p:cNvPr id="7" name="TextBox 6">
            <a:extLst>
              <a:ext uri="{FF2B5EF4-FFF2-40B4-BE49-F238E27FC236}">
                <a16:creationId xmlns:a16="http://schemas.microsoft.com/office/drawing/2014/main" id="{BCD5D447-83E8-B77F-1F27-018B2500B63F}"/>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80-20 Train-Test Split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850231937"/>
              </p:ext>
            </p:extLst>
          </p:nvPr>
        </p:nvGraphicFramePr>
        <p:xfrm>
          <a:off x="1336388" y="2019300"/>
          <a:ext cx="15427612" cy="7346788"/>
        </p:xfrm>
        <a:graphic>
          <a:graphicData uri="http://schemas.openxmlformats.org/drawingml/2006/table">
            <a:tbl>
              <a:tblPr/>
              <a:tblGrid>
                <a:gridCol w="4554487">
                  <a:extLst>
                    <a:ext uri="{9D8B030D-6E8A-4147-A177-3AD203B41FA5}">
                      <a16:colId xmlns:a16="http://schemas.microsoft.com/office/drawing/2014/main" val="20000"/>
                    </a:ext>
                  </a:extLst>
                </a:gridCol>
                <a:gridCol w="3237837">
                  <a:extLst>
                    <a:ext uri="{9D8B030D-6E8A-4147-A177-3AD203B41FA5}">
                      <a16:colId xmlns:a16="http://schemas.microsoft.com/office/drawing/2014/main" val="20001"/>
                    </a:ext>
                  </a:extLst>
                </a:gridCol>
                <a:gridCol w="4162852">
                  <a:extLst>
                    <a:ext uri="{9D8B030D-6E8A-4147-A177-3AD203B41FA5}">
                      <a16:colId xmlns:a16="http://schemas.microsoft.com/office/drawing/2014/main" val="20002"/>
                    </a:ext>
                  </a:extLst>
                </a:gridCol>
                <a:gridCol w="3472436">
                  <a:extLst>
                    <a:ext uri="{9D8B030D-6E8A-4147-A177-3AD203B41FA5}">
                      <a16:colId xmlns:a16="http://schemas.microsoft.com/office/drawing/2014/main" val="20003"/>
                    </a:ext>
                  </a:extLst>
                </a:gridCol>
              </a:tblGrid>
              <a:tr h="1725127">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a:t>
                      </a:r>
                    </a:p>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Mullticolinearity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Data with Significance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23833">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0.838</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27253" y="283715"/>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32</a:t>
            </a:r>
          </a:p>
        </p:txBody>
      </p:sp>
      <p:sp>
        <p:nvSpPr>
          <p:cNvPr id="7" name="TextBox 6">
            <a:extLst>
              <a:ext uri="{FF2B5EF4-FFF2-40B4-BE49-F238E27FC236}">
                <a16:creationId xmlns:a16="http://schemas.microsoft.com/office/drawing/2014/main" id="{79EE7025-1270-B35E-779C-DCEA0A85426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75-25 Train-Test Split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035680449"/>
              </p:ext>
            </p:extLst>
          </p:nvPr>
        </p:nvGraphicFramePr>
        <p:xfrm>
          <a:off x="1066800" y="2247900"/>
          <a:ext cx="15925801" cy="7138246"/>
        </p:xfrm>
        <a:graphic>
          <a:graphicData uri="http://schemas.openxmlformats.org/drawingml/2006/table">
            <a:tbl>
              <a:tblPr/>
              <a:tblGrid>
                <a:gridCol w="4425799">
                  <a:extLst>
                    <a:ext uri="{9D8B030D-6E8A-4147-A177-3AD203B41FA5}">
                      <a16:colId xmlns:a16="http://schemas.microsoft.com/office/drawing/2014/main" val="20000"/>
                    </a:ext>
                  </a:extLst>
                </a:gridCol>
                <a:gridCol w="3760184">
                  <a:extLst>
                    <a:ext uri="{9D8B030D-6E8A-4147-A177-3AD203B41FA5}">
                      <a16:colId xmlns:a16="http://schemas.microsoft.com/office/drawing/2014/main" val="20001"/>
                    </a:ext>
                  </a:extLst>
                </a:gridCol>
                <a:gridCol w="4263596">
                  <a:extLst>
                    <a:ext uri="{9D8B030D-6E8A-4147-A177-3AD203B41FA5}">
                      <a16:colId xmlns:a16="http://schemas.microsoft.com/office/drawing/2014/main" val="20002"/>
                    </a:ext>
                  </a:extLst>
                </a:gridCol>
                <a:gridCol w="3476222">
                  <a:extLst>
                    <a:ext uri="{9D8B030D-6E8A-4147-A177-3AD203B41FA5}">
                      <a16:colId xmlns:a16="http://schemas.microsoft.com/office/drawing/2014/main" val="20003"/>
                    </a:ext>
                  </a:extLst>
                </a:gridCol>
              </a:tblGrid>
              <a:tr h="1534255">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2170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93434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61925">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0.831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289676" y="183506"/>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33</a:t>
            </a:r>
          </a:p>
        </p:txBody>
      </p:sp>
      <p:sp>
        <p:nvSpPr>
          <p:cNvPr id="7" name="TextBox 6">
            <a:extLst>
              <a:ext uri="{FF2B5EF4-FFF2-40B4-BE49-F238E27FC236}">
                <a16:creationId xmlns:a16="http://schemas.microsoft.com/office/drawing/2014/main" id="{5938CBB4-32DD-4D76-5F6C-83A4B41AB5BA}"/>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70-30 Train-Test Split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015181014"/>
              </p:ext>
            </p:extLst>
          </p:nvPr>
        </p:nvGraphicFramePr>
        <p:xfrm>
          <a:off x="1219200" y="2066060"/>
          <a:ext cx="15697200" cy="6950180"/>
        </p:xfrm>
        <a:graphic>
          <a:graphicData uri="http://schemas.openxmlformats.org/drawingml/2006/table">
            <a:tbl>
              <a:tblPr/>
              <a:tblGrid>
                <a:gridCol w="4589349">
                  <a:extLst>
                    <a:ext uri="{9D8B030D-6E8A-4147-A177-3AD203B41FA5}">
                      <a16:colId xmlns:a16="http://schemas.microsoft.com/office/drawing/2014/main" val="20000"/>
                    </a:ext>
                  </a:extLst>
                </a:gridCol>
                <a:gridCol w="3456993">
                  <a:extLst>
                    <a:ext uri="{9D8B030D-6E8A-4147-A177-3AD203B41FA5}">
                      <a16:colId xmlns:a16="http://schemas.microsoft.com/office/drawing/2014/main" val="20001"/>
                    </a:ext>
                  </a:extLst>
                </a:gridCol>
                <a:gridCol w="4056243">
                  <a:extLst>
                    <a:ext uri="{9D8B030D-6E8A-4147-A177-3AD203B41FA5}">
                      <a16:colId xmlns:a16="http://schemas.microsoft.com/office/drawing/2014/main" val="20002"/>
                    </a:ext>
                  </a:extLst>
                </a:gridCol>
                <a:gridCol w="3594615">
                  <a:extLst>
                    <a:ext uri="{9D8B030D-6E8A-4147-A177-3AD203B41FA5}">
                      <a16:colId xmlns:a16="http://schemas.microsoft.com/office/drawing/2014/main" val="20003"/>
                    </a:ext>
                  </a:extLst>
                </a:gridCol>
              </a:tblGrid>
              <a:tr h="1772240">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Mullticolinearity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85755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55011">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5"/>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64552">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0.859</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14728" y="133402"/>
            <a:ext cx="49352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34</a:t>
            </a:r>
          </a:p>
        </p:txBody>
      </p:sp>
      <p:sp>
        <p:nvSpPr>
          <p:cNvPr id="7" name="TextBox 6">
            <a:extLst>
              <a:ext uri="{FF2B5EF4-FFF2-40B4-BE49-F238E27FC236}">
                <a16:creationId xmlns:a16="http://schemas.microsoft.com/office/drawing/2014/main" id="{68B9A02D-0EA1-6173-57D7-F1E912FE3D26}"/>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60-40 Train-Test Split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6513061" y="271188"/>
            <a:ext cx="125761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35</a:t>
            </a:r>
          </a:p>
        </p:txBody>
      </p:sp>
      <p:sp>
        <p:nvSpPr>
          <p:cNvPr id="5" name="TextBox 6">
            <a:extLst>
              <a:ext uri="{FF2B5EF4-FFF2-40B4-BE49-F238E27FC236}">
                <a16:creationId xmlns:a16="http://schemas.microsoft.com/office/drawing/2014/main" id="{FB067A74-2799-BAD4-9338-2336A3ED4839}"/>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Algorithms Comparison</a:t>
            </a:r>
          </a:p>
        </p:txBody>
      </p:sp>
      <p:graphicFrame>
        <p:nvGraphicFramePr>
          <p:cNvPr id="8" name="Object 7">
            <a:extLst>
              <a:ext uri="{FF2B5EF4-FFF2-40B4-BE49-F238E27FC236}">
                <a16:creationId xmlns:a16="http://schemas.microsoft.com/office/drawing/2014/main" id="{B4781BE7-0403-1912-3671-4FFB300EEC6E}"/>
              </a:ext>
            </a:extLst>
          </p:cNvPr>
          <p:cNvGraphicFramePr>
            <a:graphicFrameLocks noChangeAspect="1"/>
          </p:cNvGraphicFramePr>
          <p:nvPr>
            <p:extLst>
              <p:ext uri="{D42A27DB-BD31-4B8C-83A1-F6EECF244321}">
                <p14:modId xmlns:p14="http://schemas.microsoft.com/office/powerpoint/2010/main" val="4076485616"/>
              </p:ext>
            </p:extLst>
          </p:nvPr>
        </p:nvGraphicFramePr>
        <p:xfrm>
          <a:off x="8531225" y="4956175"/>
          <a:ext cx="1225550" cy="374650"/>
        </p:xfrm>
        <a:graphic>
          <a:graphicData uri="http://schemas.openxmlformats.org/presentationml/2006/ole">
            <mc:AlternateContent xmlns:mc="http://schemas.openxmlformats.org/markup-compatibility/2006">
              <mc:Choice xmlns:v="urn:schemas-microsoft-com:vml" Requires="v">
                <p:oleObj name="Worksheet" r:id="rId2" imgW="1225513" imgH="374825" progId="Excel.Sheet.12">
                  <p:embed/>
                </p:oleObj>
              </mc:Choice>
              <mc:Fallback>
                <p:oleObj name="Worksheet" r:id="rId2" imgW="1225513" imgH="374825" progId="Excel.Sheet.12">
                  <p:embed/>
                  <p:pic>
                    <p:nvPicPr>
                      <p:cNvPr id="8" name="Object 7">
                        <a:extLst>
                          <a:ext uri="{FF2B5EF4-FFF2-40B4-BE49-F238E27FC236}">
                            <a16:creationId xmlns:a16="http://schemas.microsoft.com/office/drawing/2014/main" id="{B4781BE7-0403-1912-3671-4FFB300EEC6E}"/>
                          </a:ext>
                        </a:extLst>
                      </p:cNvPr>
                      <p:cNvPicPr/>
                      <p:nvPr/>
                    </p:nvPicPr>
                    <p:blipFill>
                      <a:blip r:embed="rId3"/>
                      <a:stretch>
                        <a:fillRect/>
                      </a:stretch>
                    </p:blipFill>
                    <p:spPr>
                      <a:xfrm>
                        <a:off x="8531225" y="4956175"/>
                        <a:ext cx="1225550" cy="374650"/>
                      </a:xfrm>
                      <a:prstGeom prst="rect">
                        <a:avLst/>
                      </a:prstGeom>
                    </p:spPr>
                  </p:pic>
                </p:oleObj>
              </mc:Fallback>
            </mc:AlternateContent>
          </a:graphicData>
        </a:graphic>
      </p:graphicFrame>
      <p:graphicFrame>
        <p:nvGraphicFramePr>
          <p:cNvPr id="2" name="Table 1">
            <a:extLst>
              <a:ext uri="{FF2B5EF4-FFF2-40B4-BE49-F238E27FC236}">
                <a16:creationId xmlns:a16="http://schemas.microsoft.com/office/drawing/2014/main" id="{B1184759-6825-07B3-6D44-554C49038200}"/>
              </a:ext>
            </a:extLst>
          </p:cNvPr>
          <p:cNvGraphicFramePr>
            <a:graphicFrameLocks noGrp="1"/>
          </p:cNvGraphicFramePr>
          <p:nvPr>
            <p:extLst>
              <p:ext uri="{D42A27DB-BD31-4B8C-83A1-F6EECF244321}">
                <p14:modId xmlns:p14="http://schemas.microsoft.com/office/powerpoint/2010/main" val="509136600"/>
              </p:ext>
            </p:extLst>
          </p:nvPr>
        </p:nvGraphicFramePr>
        <p:xfrm>
          <a:off x="936582" y="1912217"/>
          <a:ext cx="15065141" cy="6537960"/>
        </p:xfrm>
        <a:graphic>
          <a:graphicData uri="http://schemas.openxmlformats.org/drawingml/2006/table">
            <a:tbl>
              <a:tblPr firstRow="1" bandRow="1">
                <a:tableStyleId>{5C22544A-7EE6-4342-B048-85BDC9FD1C3A}</a:tableStyleId>
              </a:tblPr>
              <a:tblGrid>
                <a:gridCol w="1158857">
                  <a:extLst>
                    <a:ext uri="{9D8B030D-6E8A-4147-A177-3AD203B41FA5}">
                      <a16:colId xmlns:a16="http://schemas.microsoft.com/office/drawing/2014/main" val="401708398"/>
                    </a:ext>
                  </a:extLst>
                </a:gridCol>
                <a:gridCol w="1158857">
                  <a:extLst>
                    <a:ext uri="{9D8B030D-6E8A-4147-A177-3AD203B41FA5}">
                      <a16:colId xmlns:a16="http://schemas.microsoft.com/office/drawing/2014/main" val="3824894936"/>
                    </a:ext>
                  </a:extLst>
                </a:gridCol>
                <a:gridCol w="1158857">
                  <a:extLst>
                    <a:ext uri="{9D8B030D-6E8A-4147-A177-3AD203B41FA5}">
                      <a16:colId xmlns:a16="http://schemas.microsoft.com/office/drawing/2014/main" val="3732522758"/>
                    </a:ext>
                  </a:extLst>
                </a:gridCol>
                <a:gridCol w="1158857">
                  <a:extLst>
                    <a:ext uri="{9D8B030D-6E8A-4147-A177-3AD203B41FA5}">
                      <a16:colId xmlns:a16="http://schemas.microsoft.com/office/drawing/2014/main" val="94193063"/>
                    </a:ext>
                  </a:extLst>
                </a:gridCol>
                <a:gridCol w="1158857">
                  <a:extLst>
                    <a:ext uri="{9D8B030D-6E8A-4147-A177-3AD203B41FA5}">
                      <a16:colId xmlns:a16="http://schemas.microsoft.com/office/drawing/2014/main" val="2114932666"/>
                    </a:ext>
                  </a:extLst>
                </a:gridCol>
                <a:gridCol w="1158857">
                  <a:extLst>
                    <a:ext uri="{9D8B030D-6E8A-4147-A177-3AD203B41FA5}">
                      <a16:colId xmlns:a16="http://schemas.microsoft.com/office/drawing/2014/main" val="4540421"/>
                    </a:ext>
                  </a:extLst>
                </a:gridCol>
                <a:gridCol w="1158857">
                  <a:extLst>
                    <a:ext uri="{9D8B030D-6E8A-4147-A177-3AD203B41FA5}">
                      <a16:colId xmlns:a16="http://schemas.microsoft.com/office/drawing/2014/main" val="3714373438"/>
                    </a:ext>
                  </a:extLst>
                </a:gridCol>
                <a:gridCol w="1158857">
                  <a:extLst>
                    <a:ext uri="{9D8B030D-6E8A-4147-A177-3AD203B41FA5}">
                      <a16:colId xmlns:a16="http://schemas.microsoft.com/office/drawing/2014/main" val="1335572220"/>
                    </a:ext>
                  </a:extLst>
                </a:gridCol>
                <a:gridCol w="1158857">
                  <a:extLst>
                    <a:ext uri="{9D8B030D-6E8A-4147-A177-3AD203B41FA5}">
                      <a16:colId xmlns:a16="http://schemas.microsoft.com/office/drawing/2014/main" val="2405567945"/>
                    </a:ext>
                  </a:extLst>
                </a:gridCol>
                <a:gridCol w="1158857">
                  <a:extLst>
                    <a:ext uri="{9D8B030D-6E8A-4147-A177-3AD203B41FA5}">
                      <a16:colId xmlns:a16="http://schemas.microsoft.com/office/drawing/2014/main" val="1534825366"/>
                    </a:ext>
                  </a:extLst>
                </a:gridCol>
                <a:gridCol w="1158857">
                  <a:extLst>
                    <a:ext uri="{9D8B030D-6E8A-4147-A177-3AD203B41FA5}">
                      <a16:colId xmlns:a16="http://schemas.microsoft.com/office/drawing/2014/main" val="2928785205"/>
                    </a:ext>
                  </a:extLst>
                </a:gridCol>
                <a:gridCol w="1158857">
                  <a:extLst>
                    <a:ext uri="{9D8B030D-6E8A-4147-A177-3AD203B41FA5}">
                      <a16:colId xmlns:a16="http://schemas.microsoft.com/office/drawing/2014/main" val="483809948"/>
                    </a:ext>
                  </a:extLst>
                </a:gridCol>
                <a:gridCol w="1158857">
                  <a:extLst>
                    <a:ext uri="{9D8B030D-6E8A-4147-A177-3AD203B41FA5}">
                      <a16:colId xmlns:a16="http://schemas.microsoft.com/office/drawing/2014/main" val="1712698788"/>
                    </a:ext>
                  </a:extLst>
                </a:gridCol>
              </a:tblGrid>
              <a:tr h="624840">
                <a:tc>
                  <a:txBody>
                    <a:bodyPr/>
                    <a:lstStyle/>
                    <a:p>
                      <a:r>
                        <a:rPr lang="en-IN" dirty="0"/>
                        <a:t> </a:t>
                      </a:r>
                      <a:r>
                        <a:rPr lang="en-IN" i="0" dirty="0"/>
                        <a:t>Data</a:t>
                      </a:r>
                      <a:r>
                        <a:rPr lang="en-IN" dirty="0"/>
                        <a:t> </a:t>
                      </a:r>
                      <a:endParaRPr lang="en-US" dirty="0"/>
                    </a:p>
                  </a:txBody>
                  <a:tcPr/>
                </a:tc>
                <a:tc gridSpan="4">
                  <a:txBody>
                    <a:bodyPr/>
                    <a:lstStyle/>
                    <a:p>
                      <a:pPr algn="ctr"/>
                      <a:r>
                        <a:rPr lang="en-IN" dirty="0"/>
                        <a:t>Over All Data</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No Multicolinearity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Significant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36561783"/>
                  </a:ext>
                </a:extLst>
              </a:tr>
              <a:tr h="624840">
                <a:tc>
                  <a:txBody>
                    <a:bodyPr/>
                    <a:lstStyle/>
                    <a:p>
                      <a:r>
                        <a:rPr lang="en-IN" dirty="0"/>
                        <a:t>ML Algorithms </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extLst>
                  <a:ext uri="{0D108BD9-81ED-4DB2-BD59-A6C34878D82A}">
                    <a16:rowId xmlns:a16="http://schemas.microsoft.com/office/drawing/2014/main" val="1354112467"/>
                  </a:ext>
                </a:extLst>
              </a:tr>
              <a:tr h="624840">
                <a:tc>
                  <a:txBody>
                    <a:bodyPr/>
                    <a:lstStyle/>
                    <a:p>
                      <a:r>
                        <a:rPr lang="en-IN" dirty="0"/>
                        <a:t>Logistic regression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0.848</a:t>
                      </a:r>
                    </a:p>
                  </a:txBody>
                  <a:tcPr/>
                </a:tc>
                <a:tc>
                  <a:txBody>
                    <a:bodyPr/>
                    <a:lstStyle/>
                    <a:p>
                      <a:r>
                        <a:rPr lang="en-US" dirty="0"/>
                        <a:t>0.861</a:t>
                      </a:r>
                    </a:p>
                  </a:txBody>
                  <a:tcPr>
                    <a:solidFill>
                      <a:schemeClr val="accent6">
                        <a:lumMod val="60000"/>
                        <a:lumOff val="40000"/>
                      </a:schemeClr>
                    </a:solidFill>
                  </a:tcPr>
                </a:tc>
                <a:tc>
                  <a:txBody>
                    <a:bodyPr/>
                    <a:lstStyle/>
                    <a:p>
                      <a:r>
                        <a:rPr lang="en-US" dirty="0"/>
                        <a:t>0.855</a:t>
                      </a:r>
                    </a:p>
                  </a:txBody>
                  <a:tcPr/>
                </a:tc>
                <a:tc>
                  <a:txBody>
                    <a:bodyPr/>
                    <a:lstStyle/>
                    <a:p>
                      <a:r>
                        <a:rPr lang="en-US" dirty="0"/>
                        <a:t>0.859</a:t>
                      </a:r>
                    </a:p>
                  </a:txBody>
                  <a:tcPr/>
                </a:tc>
                <a:extLst>
                  <a:ext uri="{0D108BD9-81ED-4DB2-BD59-A6C34878D82A}">
                    <a16:rowId xmlns:a16="http://schemas.microsoft.com/office/drawing/2014/main" val="65452462"/>
                  </a:ext>
                </a:extLst>
              </a:tr>
              <a:tr h="624840">
                <a:tc>
                  <a:txBody>
                    <a:bodyPr/>
                    <a:lstStyle/>
                    <a:p>
                      <a:r>
                        <a:rPr lang="en-IN" dirty="0"/>
                        <a:t>K-Nearest Neighbour </a:t>
                      </a:r>
                      <a:endParaRPr lang="en-US" dirty="0"/>
                    </a:p>
                  </a:txBody>
                  <a:tcPr>
                    <a:solidFill>
                      <a:schemeClr val="tx2">
                        <a:lumMod val="40000"/>
                        <a:lumOff val="60000"/>
                      </a:schemeClr>
                    </a:solidFill>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0.812</a:t>
                      </a:r>
                    </a:p>
                  </a:txBody>
                  <a:tcPr/>
                </a:tc>
                <a:tc>
                  <a:txBody>
                    <a:bodyPr/>
                    <a:lstStyle/>
                    <a:p>
                      <a:r>
                        <a:rPr lang="en-US" dirty="0"/>
                        <a:t>0.821</a:t>
                      </a:r>
                    </a:p>
                  </a:txBody>
                  <a:tcPr/>
                </a:tc>
                <a:tc>
                  <a:txBody>
                    <a:bodyPr/>
                    <a:lstStyle/>
                    <a:p>
                      <a:r>
                        <a:rPr lang="en-US" dirty="0"/>
                        <a:t>0.831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105331895"/>
                  </a:ext>
                </a:extLst>
              </a:tr>
              <a:tr h="624840">
                <a:tc>
                  <a:txBody>
                    <a:bodyPr/>
                    <a:lstStyle/>
                    <a:p>
                      <a:r>
                        <a:rPr lang="en-IN" dirty="0"/>
                        <a:t>Support vector machine </a:t>
                      </a:r>
                      <a:endParaRPr lang="en-US" dirty="0"/>
                    </a:p>
                  </a:txBody>
                  <a:tcPr>
                    <a:solidFill>
                      <a:schemeClr val="tx2">
                        <a:lumMod val="40000"/>
                        <a:lumOff val="60000"/>
                      </a:schemeClr>
                    </a:solidFill>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0.841</a:t>
                      </a:r>
                    </a:p>
                  </a:txBody>
                  <a:tcPr/>
                </a:tc>
                <a:tc>
                  <a:txBody>
                    <a:bodyPr/>
                    <a:lstStyle/>
                    <a:p>
                      <a:r>
                        <a:rPr lang="en-US" dirty="0"/>
                        <a:t>0.855</a:t>
                      </a:r>
                    </a:p>
                  </a:txBody>
                  <a:tcPr/>
                </a:tc>
                <a:tc>
                  <a:txBody>
                    <a:bodyPr/>
                    <a:lstStyle/>
                    <a:p>
                      <a:r>
                        <a:rPr lang="en-US" dirty="0"/>
                        <a:t>0.855</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336207854"/>
                  </a:ext>
                </a:extLst>
              </a:tr>
              <a:tr h="624840">
                <a:tc>
                  <a:txBody>
                    <a:bodyPr/>
                    <a:lstStyle/>
                    <a:p>
                      <a:r>
                        <a:rPr lang="en-IN" dirty="0"/>
                        <a:t>Decision Tree </a:t>
                      </a:r>
                      <a:endParaRPr lang="en-US" dirty="0"/>
                    </a:p>
                  </a:txBody>
                  <a:tcPr>
                    <a:solidFill>
                      <a:schemeClr val="tx2">
                        <a:lumMod val="40000"/>
                        <a:lumOff val="60000"/>
                      </a:schemeClr>
                    </a:solidFill>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0.804</a:t>
                      </a:r>
                    </a:p>
                  </a:txBody>
                  <a:tcPr/>
                </a:tc>
                <a:tc>
                  <a:txBody>
                    <a:bodyPr/>
                    <a:lstStyle/>
                    <a:p>
                      <a:r>
                        <a:rPr lang="en-US" dirty="0"/>
                        <a:t>0.827</a:t>
                      </a:r>
                    </a:p>
                  </a:txBody>
                  <a:tcPr/>
                </a:tc>
                <a:tc>
                  <a:txBody>
                    <a:bodyPr/>
                    <a:lstStyle/>
                    <a:p>
                      <a:r>
                        <a:rPr lang="en-US" dirty="0"/>
                        <a:t>0.841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4254184059"/>
                  </a:ext>
                </a:extLst>
              </a:tr>
              <a:tr h="624840">
                <a:tc>
                  <a:txBody>
                    <a:bodyPr/>
                    <a:lstStyle/>
                    <a:p>
                      <a:r>
                        <a:rPr lang="en-IN" dirty="0"/>
                        <a:t>Random Forest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0.819</a:t>
                      </a:r>
                    </a:p>
                  </a:txBody>
                  <a:tcPr/>
                </a:tc>
                <a:tc>
                  <a:txBody>
                    <a:bodyPr/>
                    <a:lstStyle/>
                    <a:p>
                      <a:r>
                        <a:rPr lang="en-US" dirty="0"/>
                        <a:t>0.844</a:t>
                      </a:r>
                    </a:p>
                  </a:txBody>
                  <a:tcPr/>
                </a:tc>
                <a:tc>
                  <a:txBody>
                    <a:bodyPr/>
                    <a:lstStyle/>
                    <a:p>
                      <a:r>
                        <a:rPr lang="en-US" dirty="0"/>
                        <a:t>0.841</a:t>
                      </a:r>
                    </a:p>
                  </a:txBody>
                  <a:tcPr/>
                </a:tc>
                <a:tc>
                  <a:txBody>
                    <a:bodyPr/>
                    <a:lstStyle/>
                    <a:p>
                      <a:r>
                        <a:rPr lang="en-US" dirty="0"/>
                        <a:t>0.859</a:t>
                      </a:r>
                    </a:p>
                  </a:txBody>
                  <a:tcPr/>
                </a:tc>
                <a:extLst>
                  <a:ext uri="{0D108BD9-81ED-4DB2-BD59-A6C34878D82A}">
                    <a16:rowId xmlns:a16="http://schemas.microsoft.com/office/drawing/2014/main" val="1087509705"/>
                  </a:ext>
                </a:extLst>
              </a:tr>
              <a:tr h="624840">
                <a:tc>
                  <a:txBody>
                    <a:bodyPr/>
                    <a:lstStyle/>
                    <a:p>
                      <a:r>
                        <a:rPr lang="en-IN" dirty="0"/>
                        <a:t>Bagging </a:t>
                      </a:r>
                      <a:endParaRPr lang="en-US" dirty="0"/>
                    </a:p>
                  </a:txBody>
                  <a:tcPr>
                    <a:solidFill>
                      <a:schemeClr val="tx2">
                        <a:lumMod val="40000"/>
                        <a:lumOff val="60000"/>
                      </a:schemeClr>
                    </a:solidFill>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0.826</a:t>
                      </a:r>
                    </a:p>
                  </a:txBody>
                  <a:tcPr/>
                </a:tc>
                <a:tc>
                  <a:txBody>
                    <a:bodyPr/>
                    <a:lstStyle/>
                    <a:p>
                      <a:r>
                        <a:rPr lang="en-US" dirty="0"/>
                        <a:t>0.838</a:t>
                      </a:r>
                    </a:p>
                  </a:txBody>
                  <a:tcPr/>
                </a:tc>
                <a:tc>
                  <a:txBody>
                    <a:bodyPr/>
                    <a:lstStyle/>
                    <a:p>
                      <a:r>
                        <a:rPr lang="en-US" dirty="0"/>
                        <a:t>0.845</a:t>
                      </a:r>
                    </a:p>
                  </a:txBody>
                  <a:tcPr/>
                </a:tc>
                <a:tc>
                  <a:txBody>
                    <a:bodyPr/>
                    <a:lstStyle/>
                    <a:p>
                      <a:r>
                        <a:rPr lang="en-US" dirty="0"/>
                        <a:t>0.859</a:t>
                      </a:r>
                    </a:p>
                  </a:txBody>
                  <a:tcPr/>
                </a:tc>
                <a:extLst>
                  <a:ext uri="{0D108BD9-81ED-4DB2-BD59-A6C34878D82A}">
                    <a16:rowId xmlns:a16="http://schemas.microsoft.com/office/drawing/2014/main" val="1952762408"/>
                  </a:ext>
                </a:extLst>
              </a:tr>
              <a:tr h="624840">
                <a:tc>
                  <a:txBody>
                    <a:bodyPr/>
                    <a:lstStyle/>
                    <a:p>
                      <a:r>
                        <a:rPr lang="en-IN" dirty="0"/>
                        <a:t>Boosting </a:t>
                      </a:r>
                      <a:endParaRPr lang="en-US" dirty="0"/>
                    </a:p>
                  </a:txBody>
                  <a:tcPr>
                    <a:solidFill>
                      <a:schemeClr val="tx2">
                        <a:lumMod val="40000"/>
                        <a:lumOff val="60000"/>
                      </a:schemeClr>
                    </a:solidFill>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0.797</a:t>
                      </a:r>
                    </a:p>
                  </a:txBody>
                  <a:tcPr/>
                </a:tc>
                <a:tc>
                  <a:txBody>
                    <a:bodyPr/>
                    <a:lstStyle/>
                    <a:p>
                      <a:r>
                        <a:rPr lang="en-US" dirty="0"/>
                        <a:t>0.809</a:t>
                      </a:r>
                    </a:p>
                  </a:txBody>
                  <a:tcPr/>
                </a:tc>
                <a:tc>
                  <a:txBody>
                    <a:bodyPr/>
                    <a:lstStyle/>
                    <a:p>
                      <a:r>
                        <a:rPr lang="en-US" dirty="0"/>
                        <a:t>0.836</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248707158"/>
                  </a:ext>
                </a:extLst>
              </a:tr>
            </a:tbl>
          </a:graphicData>
        </a:graphic>
      </p:graphicFrame>
      <p:sp>
        <p:nvSpPr>
          <p:cNvPr id="7" name="TextBox 6">
            <a:extLst>
              <a:ext uri="{FF2B5EF4-FFF2-40B4-BE49-F238E27FC236}">
                <a16:creationId xmlns:a16="http://schemas.microsoft.com/office/drawing/2014/main" id="{3A7FC4EF-7C19-576E-1DF9-8689EE266301}"/>
              </a:ext>
            </a:extLst>
          </p:cNvPr>
          <p:cNvSpPr txBox="1"/>
          <p:nvPr/>
        </p:nvSpPr>
        <p:spPr>
          <a:xfrm>
            <a:off x="936581" y="8953501"/>
            <a:ext cx="15065142" cy="954107"/>
          </a:xfrm>
          <a:prstGeom prst="rect">
            <a:avLst/>
          </a:prstGeom>
          <a:noFill/>
        </p:spPr>
        <p:txBody>
          <a:bodyPr wrap="square">
            <a:spAutoFit/>
          </a:bodyPr>
          <a:lstStyle/>
          <a:p>
            <a:pPr algn="just" rtl="0" fontAlgn="base">
              <a:spcBef>
                <a:spcPts val="0"/>
              </a:spcBef>
              <a:spcAft>
                <a:spcPts val="6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Overall Performance</a:t>
            </a:r>
            <a:r>
              <a:rPr lang="en-US" sz="2800" b="0" i="0" u="none" strike="noStrike" dirty="0">
                <a:solidFill>
                  <a:srgbClr val="000000"/>
                </a:solidFill>
                <a:effectLst/>
                <a:latin typeface="Times New Roman" panose="02020603050405020304" pitchFamily="18" charset="0"/>
              </a:rPr>
              <a:t>: The models generally show better performance with the "Data with Significant Features" and "Data with No Multicollinearity Features" compared to "All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02202" y="216447"/>
            <a:ext cx="430894" cy="489396"/>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33</a:t>
            </a:r>
          </a:p>
        </p:txBody>
      </p:sp>
      <p:pic>
        <p:nvPicPr>
          <p:cNvPr id="6" name="Picture 5" descr="Adult purchasing product with credit card">
            <a:extLst>
              <a:ext uri="{FF2B5EF4-FFF2-40B4-BE49-F238E27FC236}">
                <a16:creationId xmlns:a16="http://schemas.microsoft.com/office/drawing/2014/main" id="{471662C9-2521-7B32-417B-6D5BA9B02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7" name="TextBox 2">
            <a:extLst>
              <a:ext uri="{FF2B5EF4-FFF2-40B4-BE49-F238E27FC236}">
                <a16:creationId xmlns:a16="http://schemas.microsoft.com/office/drawing/2014/main" id="{E23CC5C2-F7E3-1F48-607E-FA7BA2990FF7}"/>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CONCLUSION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2095500"/>
            <a:ext cx="15773400" cy="6883103"/>
          </a:xfrm>
          <a:prstGeom prst="rect">
            <a:avLst/>
          </a:prstGeom>
        </p:spPr>
        <p:txBody>
          <a:bodyPr lIns="0" tIns="0" rIns="0" bIns="0" rtlCol="0" anchor="t">
            <a:spAutoFit/>
          </a:bodyPr>
          <a:lstStyle/>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Overall, for our credit card approval project, the Random Forest and Bagging models performed the best in most scenarios, making them strong candidates for deployment.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Logistic Regression also offers reliable results across all datasets and ratios. Selecting the appropriate model will depend on the specific data characteristics and performance requirements of the project.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60-40 split is results as the ‘Best Spilt’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dataset with significant features maintains the highest accuracy compared to the other two datasets. Therefore, industries such as Transport, Utilities, and Information Technology have a higher likelihood of credit card approval.".</a:t>
            </a:r>
          </a:p>
        </p:txBody>
      </p:sp>
      <p:sp>
        <p:nvSpPr>
          <p:cNvPr id="3" name="TextBox 3"/>
          <p:cNvSpPr txBox="1"/>
          <p:nvPr/>
        </p:nvSpPr>
        <p:spPr>
          <a:xfrm>
            <a:off x="17439988" y="170980"/>
            <a:ext cx="46847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37</a:t>
            </a:r>
          </a:p>
        </p:txBody>
      </p:sp>
      <p:sp>
        <p:nvSpPr>
          <p:cNvPr id="4" name="TextBox 6">
            <a:extLst>
              <a:ext uri="{FF2B5EF4-FFF2-40B4-BE49-F238E27FC236}">
                <a16:creationId xmlns:a16="http://schemas.microsoft.com/office/drawing/2014/main" id="{73BA1BC1-53F3-531C-8DE7-037C017E00C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Conclusion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85" r="-85"/>
              </a:stretch>
            </a:blipFill>
          </p:spPr>
          <p:txBody>
            <a:bodyPr/>
            <a:lstStyle/>
            <a:p>
              <a:endParaRPr lang="en-US"/>
            </a:p>
          </p:txBody>
        </p:sp>
      </p:grpSp>
      <p:sp>
        <p:nvSpPr>
          <p:cNvPr id="6" name="TextBox 6"/>
          <p:cNvSpPr txBox="1"/>
          <p:nvPr/>
        </p:nvSpPr>
        <p:spPr>
          <a:xfrm>
            <a:off x="12420600" y="6856178"/>
            <a:ext cx="4419600" cy="2248308"/>
          </a:xfrm>
          <a:prstGeom prst="rect">
            <a:avLst/>
          </a:prstGeom>
        </p:spPr>
        <p:txBody>
          <a:bodyPr wrap="square" lIns="0" tIns="0" rIns="0" bIns="0" rtlCol="0" anchor="t">
            <a:spAutoFit/>
          </a:bodyPr>
          <a:lstStyle/>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U.Purnima Ramana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I.Bhavani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P.Sai Prasanna </a:t>
            </a:r>
          </a:p>
        </p:txBody>
      </p:sp>
      <p:sp>
        <p:nvSpPr>
          <p:cNvPr id="7" name="TextBox 7"/>
          <p:cNvSpPr txBox="1"/>
          <p:nvPr/>
        </p:nvSpPr>
        <p:spPr>
          <a:xfrm>
            <a:off x="17364832" y="45721"/>
            <a:ext cx="54362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38</a:t>
            </a:r>
          </a:p>
        </p:txBody>
      </p:sp>
      <p:sp>
        <p:nvSpPr>
          <p:cNvPr id="8" name="TextBox 2">
            <a:extLst>
              <a:ext uri="{FF2B5EF4-FFF2-40B4-BE49-F238E27FC236}">
                <a16:creationId xmlns:a16="http://schemas.microsoft.com/office/drawing/2014/main" id="{E4360E39-06BB-0B1E-7E8E-2F603DA7598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THANK YOU</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EA0AC-B26B-25E4-6E4C-A0027FB0125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APPENDIX</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6412" y="858550"/>
            <a:ext cx="7963210" cy="902235"/>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INTRODUCTION</a:t>
            </a:r>
          </a:p>
        </p:txBody>
      </p:sp>
      <p:sp>
        <p:nvSpPr>
          <p:cNvPr id="3" name="TextBox 3"/>
          <p:cNvSpPr txBox="1"/>
          <p:nvPr/>
        </p:nvSpPr>
        <p:spPr>
          <a:xfrm>
            <a:off x="901651" y="1761210"/>
            <a:ext cx="15544800" cy="2218364"/>
          </a:xfrm>
          <a:prstGeom prst="rect">
            <a:avLst/>
          </a:prstGeom>
        </p:spPr>
        <p:txBody>
          <a:bodyPr wrap="square" lIns="0" tIns="0" rIns="0" bIns="0" rtlCol="0" anchor="t">
            <a:spAutoFit/>
          </a:bodyPr>
          <a:lstStyle/>
          <a:p>
            <a:pPr marL="457200" indent="-457200">
              <a:lnSpc>
                <a:spcPts val="4352"/>
              </a:lnSpc>
              <a:buFont typeface="Arial" panose="020B0604020202020204" pitchFamily="34" charset="0"/>
              <a:buChar char="•"/>
            </a:pPr>
            <a:r>
              <a:rPr lang="en-US" sz="3000" dirty="0">
                <a:latin typeface="Palatino Linotype" panose="02040502050505030304" pitchFamily="18" charset="0"/>
              </a:rPr>
              <a:t>Credit cards are financial tools issued by banks that allow cardholders to borrow funds within a pre-approved limit to pay for goods and services. </a:t>
            </a:r>
          </a:p>
          <a:p>
            <a:pPr marL="457200" indent="-457200">
              <a:lnSpc>
                <a:spcPts val="4352"/>
              </a:lnSpc>
              <a:buFont typeface="Arial" panose="020B0604020202020204" pitchFamily="34" charset="0"/>
              <a:buChar char="•"/>
            </a:pPr>
            <a:r>
              <a:rPr lang="en-US" sz="3000" dirty="0">
                <a:latin typeface="Palatino Linotype" panose="02040502050505030304" pitchFamily="18" charset="0"/>
              </a:rPr>
              <a:t>The concept of credit cards is based on the idea of a revolving line of credit, which means that users can borrow money up to a certain limit, repay it, and borrow again as needed.</a:t>
            </a:r>
            <a:endPar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endParaRPr>
          </a:p>
        </p:txBody>
      </p:sp>
      <p:sp>
        <p:nvSpPr>
          <p:cNvPr id="5" name="Freeform 5"/>
          <p:cNvSpPr/>
          <p:nvPr/>
        </p:nvSpPr>
        <p:spPr>
          <a:xfrm>
            <a:off x="9601200" y="4221153"/>
            <a:ext cx="7239000" cy="4531720"/>
          </a:xfrm>
          <a:custGeom>
            <a:avLst/>
            <a:gdLst/>
            <a:ahLst/>
            <a:cxnLst/>
            <a:rect l="l" t="t" r="r" b="b"/>
            <a:pathLst>
              <a:path w="7145401" h="7788275">
                <a:moveTo>
                  <a:pt x="0" y="0"/>
                </a:moveTo>
                <a:lnTo>
                  <a:pt x="7145401" y="0"/>
                </a:lnTo>
                <a:lnTo>
                  <a:pt x="7145401" y="7788275"/>
                </a:lnTo>
                <a:lnTo>
                  <a:pt x="0" y="7788275"/>
                </a:lnTo>
                <a:lnTo>
                  <a:pt x="0" y="0"/>
                </a:lnTo>
                <a:close/>
              </a:path>
            </a:pathLst>
          </a:custGeom>
          <a:blipFill>
            <a:blip r:embed="rId2"/>
            <a:stretch>
              <a:fillRect l="-12035" t="-29316" r="-15112" b="-419"/>
            </a:stretch>
          </a:blipFill>
          <a:ln w="19050">
            <a:solidFill>
              <a:schemeClr val="tx1"/>
            </a:solidFill>
          </a:ln>
        </p:spPr>
        <p:txBody>
          <a:bodyPr/>
          <a:lstStyle/>
          <a:p>
            <a:endParaRPr lang="en-US" dirty="0"/>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a:t>
            </a:r>
          </a:p>
        </p:txBody>
      </p:sp>
      <p:sp>
        <p:nvSpPr>
          <p:cNvPr id="6" name="TextBox 5">
            <a:extLst>
              <a:ext uri="{FF2B5EF4-FFF2-40B4-BE49-F238E27FC236}">
                <a16:creationId xmlns:a16="http://schemas.microsoft.com/office/drawing/2014/main" id="{3331D22F-BED7-5DFB-F09B-BE0D33F0BA9D}"/>
              </a:ext>
            </a:extLst>
          </p:cNvPr>
          <p:cNvSpPr txBox="1"/>
          <p:nvPr/>
        </p:nvSpPr>
        <p:spPr>
          <a:xfrm>
            <a:off x="901651" y="4380736"/>
            <a:ext cx="5343129" cy="553998"/>
          </a:xfrm>
          <a:prstGeom prst="rect">
            <a:avLst/>
          </a:prstGeom>
          <a:noFill/>
        </p:spPr>
        <p:txBody>
          <a:bodyPr wrap="none" rtlCol="0">
            <a:spAutoFit/>
          </a:bodyPr>
          <a:lstStyle/>
          <a:p>
            <a:r>
              <a:rPr lang="en-US" sz="3000" b="1" dirty="0">
                <a:latin typeface="Palatino Linotype" panose="02040502050505030304" pitchFamily="18" charset="0"/>
              </a:rPr>
              <a:t>Key Features of Credit Cards</a:t>
            </a:r>
            <a:endParaRPr lang="en-IN" sz="3000" b="1" dirty="0">
              <a:latin typeface="Palatino Linotype" panose="02040502050505030304" pitchFamily="18" charset="0"/>
            </a:endParaRPr>
          </a:p>
        </p:txBody>
      </p:sp>
      <p:sp>
        <p:nvSpPr>
          <p:cNvPr id="8" name="TextBox 7">
            <a:extLst>
              <a:ext uri="{FF2B5EF4-FFF2-40B4-BE49-F238E27FC236}">
                <a16:creationId xmlns:a16="http://schemas.microsoft.com/office/drawing/2014/main" id="{991ED779-0968-287C-F436-C4E6520E48FF}"/>
              </a:ext>
            </a:extLst>
          </p:cNvPr>
          <p:cNvSpPr txBox="1"/>
          <p:nvPr/>
        </p:nvSpPr>
        <p:spPr>
          <a:xfrm>
            <a:off x="2133600" y="5829300"/>
            <a:ext cx="184731" cy="369332"/>
          </a:xfrm>
          <a:prstGeom prst="rect">
            <a:avLst/>
          </a:prstGeom>
          <a:noFill/>
        </p:spPr>
        <p:txBody>
          <a:bodyPr wrap="none" rtlCol="0">
            <a:spAutoFit/>
          </a:bodyPr>
          <a:lstStyle/>
          <a:p>
            <a:endParaRPr lang="en-IN" dirty="0"/>
          </a:p>
        </p:txBody>
      </p:sp>
      <p:sp>
        <p:nvSpPr>
          <p:cNvPr id="9" name="TextBox 8">
            <a:extLst>
              <a:ext uri="{FF2B5EF4-FFF2-40B4-BE49-F238E27FC236}">
                <a16:creationId xmlns:a16="http://schemas.microsoft.com/office/drawing/2014/main" id="{1F3CA919-C1FF-247A-8BD4-C66D1DD381AF}"/>
              </a:ext>
            </a:extLst>
          </p:cNvPr>
          <p:cNvSpPr txBox="1"/>
          <p:nvPr/>
        </p:nvSpPr>
        <p:spPr>
          <a:xfrm>
            <a:off x="945247" y="6942549"/>
            <a:ext cx="9825707"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ea typeface="Tahoma" panose="020B0604030504040204" pitchFamily="34" charset="0"/>
                <a:cs typeface="Tahoma" panose="020B0604030504040204" pitchFamily="34" charset="0"/>
              </a:rPr>
              <a:t>Building Credit History</a:t>
            </a:r>
          </a:p>
        </p:txBody>
      </p:sp>
      <p:sp>
        <p:nvSpPr>
          <p:cNvPr id="13" name="Rectangle 4">
            <a:extLst>
              <a:ext uri="{FF2B5EF4-FFF2-40B4-BE49-F238E27FC236}">
                <a16:creationId xmlns:a16="http://schemas.microsoft.com/office/drawing/2014/main" id="{75B57FC6-2620-7231-00F6-F37CC78A13BB}"/>
              </a:ext>
            </a:extLst>
          </p:cNvPr>
          <p:cNvSpPr>
            <a:spLocks noChangeArrowheads="1"/>
          </p:cNvSpPr>
          <p:nvPr/>
        </p:nvSpPr>
        <p:spPr bwMode="auto">
          <a:xfrm>
            <a:off x="901651" y="5245469"/>
            <a:ext cx="98116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3000" dirty="0">
                <a:latin typeface="Palatino Linotype" panose="02040502050505030304" pitchFamily="18" charset="0"/>
              </a:rPr>
              <a:t>Borrowing Limit</a:t>
            </a:r>
          </a:p>
        </p:txBody>
      </p:sp>
      <p:sp>
        <p:nvSpPr>
          <p:cNvPr id="14" name="TextBox 13">
            <a:extLst>
              <a:ext uri="{FF2B5EF4-FFF2-40B4-BE49-F238E27FC236}">
                <a16:creationId xmlns:a16="http://schemas.microsoft.com/office/drawing/2014/main" id="{7054145B-6AB0-CA0B-1020-B6C5EEE9FC1E}"/>
              </a:ext>
            </a:extLst>
          </p:cNvPr>
          <p:cNvSpPr txBox="1"/>
          <p:nvPr/>
        </p:nvSpPr>
        <p:spPr>
          <a:xfrm>
            <a:off x="916399" y="6096573"/>
            <a:ext cx="9854555"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rPr>
              <a:t>Interest Rates</a:t>
            </a:r>
          </a:p>
        </p:txBody>
      </p:sp>
      <p:sp>
        <p:nvSpPr>
          <p:cNvPr id="16" name="TextBox 15">
            <a:extLst>
              <a:ext uri="{FF2B5EF4-FFF2-40B4-BE49-F238E27FC236}">
                <a16:creationId xmlns:a16="http://schemas.microsoft.com/office/drawing/2014/main" id="{A1A1720F-AF6B-B1AB-1615-5A34DAE65BD1}"/>
              </a:ext>
            </a:extLst>
          </p:cNvPr>
          <p:cNvSpPr txBox="1"/>
          <p:nvPr/>
        </p:nvSpPr>
        <p:spPr>
          <a:xfrm>
            <a:off x="945247" y="7811877"/>
            <a:ext cx="3583032" cy="553998"/>
          </a:xfrm>
          <a:prstGeom prst="rect">
            <a:avLst/>
          </a:prstGeom>
          <a:noFill/>
        </p:spPr>
        <p:txBody>
          <a:bodyPr wrap="none" rtlCol="0">
            <a:spAutoFit/>
          </a:bodyPr>
          <a:lstStyle/>
          <a:p>
            <a:pPr marL="457200" indent="-457200">
              <a:buFont typeface="Arial" panose="020B0604020202020204" pitchFamily="34" charset="0"/>
              <a:buChar char="•"/>
            </a:pPr>
            <a:r>
              <a:rPr lang="en-IN" sz="3000" dirty="0">
                <a:latin typeface="Palatino Linotype" panose="02040502050505030304" pitchFamily="18" charset="0"/>
              </a:rPr>
              <a:t>Security Features</a:t>
            </a:r>
          </a:p>
        </p:txBody>
      </p:sp>
    </p:spTree>
    <p:extLst>
      <p:ext uri="{BB962C8B-B14F-4D97-AF65-F5344CB8AC3E}">
        <p14:creationId xmlns:p14="http://schemas.microsoft.com/office/powerpoint/2010/main" val="997385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365" y="1674678"/>
            <a:ext cx="4906060" cy="2848373"/>
          </a:xfrm>
          <a:custGeom>
            <a:avLst/>
            <a:gdLst/>
            <a:ahLst/>
            <a:cxnLst/>
            <a:rect l="l" t="t" r="r" b="b"/>
            <a:pathLst>
              <a:path w="4906060" h="2848373">
                <a:moveTo>
                  <a:pt x="0" y="0"/>
                </a:moveTo>
                <a:lnTo>
                  <a:pt x="4906060" y="0"/>
                </a:lnTo>
                <a:lnTo>
                  <a:pt x="4906060" y="2848373"/>
                </a:lnTo>
                <a:lnTo>
                  <a:pt x="0" y="284837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39155" y="45720"/>
            <a:ext cx="756572" cy="551433"/>
          </a:xfrm>
          <a:prstGeom prst="rect">
            <a:avLst/>
          </a:prstGeom>
        </p:spPr>
        <p:txBody>
          <a:bodyPr lIns="0" tIns="0" rIns="0" bIns="0" rtlCol="0" anchor="t">
            <a:spAutoFit/>
          </a:bodyPr>
          <a:lstStyle/>
          <a:p>
            <a:pPr algn="r">
              <a:lnSpc>
                <a:spcPts val="4320"/>
              </a:lnSpc>
            </a:pPr>
            <a:r>
              <a:rPr lang="en-US" sz="3600" spc="33" dirty="0">
                <a:solidFill>
                  <a:srgbClr val="898989"/>
                </a:solidFill>
                <a:latin typeface="TT Rounds Condensed"/>
                <a:ea typeface="TT Rounds Condensed"/>
                <a:cs typeface="TT Rounds Condensed"/>
                <a:sym typeface="TT Rounds Condensed"/>
              </a:rPr>
              <a:t>40</a:t>
            </a:r>
          </a:p>
        </p:txBody>
      </p:sp>
      <p:pic>
        <p:nvPicPr>
          <p:cNvPr id="6" name="Picture 5">
            <a:extLst>
              <a:ext uri="{FF2B5EF4-FFF2-40B4-BE49-F238E27FC236}">
                <a16:creationId xmlns:a16="http://schemas.microsoft.com/office/drawing/2014/main" id="{F78B09F2-4F31-C902-BD21-D0A140AB2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65" y="4686300"/>
            <a:ext cx="15835113" cy="3276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854" y="1537179"/>
            <a:ext cx="6495760" cy="6134956"/>
          </a:xfrm>
          <a:custGeom>
            <a:avLst/>
            <a:gdLst/>
            <a:ahLst/>
            <a:cxnLst/>
            <a:rect l="l" t="t" r="r" b="b"/>
            <a:pathLst>
              <a:path w="6495760" h="6134956">
                <a:moveTo>
                  <a:pt x="0" y="0"/>
                </a:moveTo>
                <a:lnTo>
                  <a:pt x="6495760" y="0"/>
                </a:lnTo>
                <a:lnTo>
                  <a:pt x="6495760" y="6134956"/>
                </a:lnTo>
                <a:lnTo>
                  <a:pt x="0" y="6134956"/>
                </a:lnTo>
                <a:lnTo>
                  <a:pt x="0" y="0"/>
                </a:lnTo>
                <a:close/>
              </a:path>
            </a:pathLst>
          </a:custGeom>
          <a:blipFill>
            <a:blip r:embed="rId2"/>
            <a:stretch>
              <a:fillRect t="-7884" b="-7884"/>
            </a:stretch>
          </a:blipFill>
        </p:spPr>
        <p:txBody>
          <a:bodyPr/>
          <a:lstStyle/>
          <a:p>
            <a:endParaRPr lang="en-US"/>
          </a:p>
        </p:txBody>
      </p:sp>
      <p:sp>
        <p:nvSpPr>
          <p:cNvPr id="3" name="Freeform 3"/>
          <p:cNvSpPr/>
          <p:nvPr/>
        </p:nvSpPr>
        <p:spPr>
          <a:xfrm>
            <a:off x="8755124" y="2143630"/>
            <a:ext cx="8781762" cy="6134956"/>
          </a:xfrm>
          <a:custGeom>
            <a:avLst/>
            <a:gdLst/>
            <a:ahLst/>
            <a:cxnLst/>
            <a:rect l="l" t="t" r="r" b="b"/>
            <a:pathLst>
              <a:path w="8781762" h="6134956">
                <a:moveTo>
                  <a:pt x="0" y="0"/>
                </a:moveTo>
                <a:lnTo>
                  <a:pt x="8781762" y="0"/>
                </a:lnTo>
                <a:lnTo>
                  <a:pt x="8781762" y="6134956"/>
                </a:lnTo>
                <a:lnTo>
                  <a:pt x="0" y="6134956"/>
                </a:lnTo>
                <a:lnTo>
                  <a:pt x="0" y="0"/>
                </a:lnTo>
                <a:close/>
              </a:path>
            </a:pathLst>
          </a:custGeom>
          <a:blipFill>
            <a:blip r:embed="rId3"/>
            <a:stretch>
              <a:fillRect l="-9" r="-9"/>
            </a:stretch>
          </a:blipFill>
        </p:spPr>
        <p:txBody>
          <a:bodyPr/>
          <a:lstStyle/>
          <a:p>
            <a:endParaRPr lang="en-US"/>
          </a:p>
        </p:txBody>
      </p:sp>
      <p:sp>
        <p:nvSpPr>
          <p:cNvPr id="4" name="TextBox 4"/>
          <p:cNvSpPr txBox="1"/>
          <p:nvPr/>
        </p:nvSpPr>
        <p:spPr>
          <a:xfrm>
            <a:off x="17402410" y="45721"/>
            <a:ext cx="48099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0695" y="538431"/>
            <a:ext cx="5904153" cy="3043157"/>
          </a:xfrm>
          <a:custGeom>
            <a:avLst/>
            <a:gdLst/>
            <a:ahLst/>
            <a:cxnLst/>
            <a:rect l="l" t="t" r="r" b="b"/>
            <a:pathLst>
              <a:path w="5904153" h="3043157">
                <a:moveTo>
                  <a:pt x="0" y="0"/>
                </a:moveTo>
                <a:lnTo>
                  <a:pt x="5904153" y="0"/>
                </a:lnTo>
                <a:lnTo>
                  <a:pt x="5904153" y="3043157"/>
                </a:lnTo>
                <a:lnTo>
                  <a:pt x="0" y="304315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7007840" y="45721"/>
            <a:ext cx="86304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42</a:t>
            </a:r>
          </a:p>
        </p:txBody>
      </p:sp>
      <p:pic>
        <p:nvPicPr>
          <p:cNvPr id="9" name="Picture 8">
            <a:extLst>
              <a:ext uri="{FF2B5EF4-FFF2-40B4-BE49-F238E27FC236}">
                <a16:creationId xmlns:a16="http://schemas.microsoft.com/office/drawing/2014/main" id="{8F98B975-837E-4195-86E1-B4AFB3CA2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48100"/>
            <a:ext cx="7239000" cy="5105400"/>
          </a:xfrm>
          <a:prstGeom prst="rect">
            <a:avLst/>
          </a:prstGeom>
        </p:spPr>
      </p:pic>
      <p:pic>
        <p:nvPicPr>
          <p:cNvPr id="13" name="Picture 12">
            <a:extLst>
              <a:ext uri="{FF2B5EF4-FFF2-40B4-BE49-F238E27FC236}">
                <a16:creationId xmlns:a16="http://schemas.microsoft.com/office/drawing/2014/main" id="{F7735EA3-7DF0-F9FB-276B-AC6CF5D23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358" y="1638300"/>
            <a:ext cx="9326277" cy="640169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89039" y="772972"/>
            <a:ext cx="7849695" cy="4018015"/>
          </a:xfrm>
          <a:custGeom>
            <a:avLst/>
            <a:gdLst/>
            <a:ahLst/>
            <a:cxnLst/>
            <a:rect l="l" t="t" r="r" b="b"/>
            <a:pathLst>
              <a:path w="7849695" h="4018015">
                <a:moveTo>
                  <a:pt x="0" y="0"/>
                </a:moveTo>
                <a:lnTo>
                  <a:pt x="7849695" y="0"/>
                </a:lnTo>
                <a:lnTo>
                  <a:pt x="7849695" y="4018015"/>
                </a:lnTo>
                <a:lnTo>
                  <a:pt x="0" y="4018015"/>
                </a:lnTo>
                <a:lnTo>
                  <a:pt x="0" y="0"/>
                </a:lnTo>
                <a:close/>
              </a:path>
            </a:pathLst>
          </a:custGeom>
          <a:blipFill>
            <a:blip r:embed="rId2"/>
            <a:stretch>
              <a:fillRect l="-1943" r="-1943"/>
            </a:stretch>
          </a:blipFill>
        </p:spPr>
        <p:txBody>
          <a:bodyPr/>
          <a:lstStyle/>
          <a:p>
            <a:endParaRPr lang="en-US"/>
          </a:p>
        </p:txBody>
      </p:sp>
      <p:sp>
        <p:nvSpPr>
          <p:cNvPr id="5" name="Freeform 5"/>
          <p:cNvSpPr/>
          <p:nvPr/>
        </p:nvSpPr>
        <p:spPr>
          <a:xfrm>
            <a:off x="9687108" y="5496013"/>
            <a:ext cx="7678222" cy="4429743"/>
          </a:xfrm>
          <a:custGeom>
            <a:avLst/>
            <a:gdLst/>
            <a:ahLst/>
            <a:cxnLst/>
            <a:rect l="l" t="t" r="r" b="b"/>
            <a:pathLst>
              <a:path w="7678222" h="4429743">
                <a:moveTo>
                  <a:pt x="0" y="0"/>
                </a:moveTo>
                <a:lnTo>
                  <a:pt x="7678222" y="0"/>
                </a:lnTo>
                <a:lnTo>
                  <a:pt x="7678222" y="4429743"/>
                </a:lnTo>
                <a:lnTo>
                  <a:pt x="0" y="4429743"/>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7277150" y="113667"/>
            <a:ext cx="470143" cy="49375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43</a:t>
            </a:r>
          </a:p>
        </p:txBody>
      </p:sp>
      <p:pic>
        <p:nvPicPr>
          <p:cNvPr id="8" name="Picture 7">
            <a:extLst>
              <a:ext uri="{FF2B5EF4-FFF2-40B4-BE49-F238E27FC236}">
                <a16:creationId xmlns:a16="http://schemas.microsoft.com/office/drawing/2014/main" id="{61FC3E7D-0A86-F9A7-11E5-1ABD3A89B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670" y="495299"/>
            <a:ext cx="8221330" cy="4648201"/>
          </a:xfrm>
          <a:prstGeom prst="rect">
            <a:avLst/>
          </a:prstGeom>
        </p:spPr>
      </p:pic>
      <p:pic>
        <p:nvPicPr>
          <p:cNvPr id="10" name="Picture 9">
            <a:extLst>
              <a:ext uri="{FF2B5EF4-FFF2-40B4-BE49-F238E27FC236}">
                <a16:creationId xmlns:a16="http://schemas.microsoft.com/office/drawing/2014/main" id="{4E69D032-28BD-DE8F-F0A4-8E05019D3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5496013"/>
            <a:ext cx="7354326" cy="45250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81214" y="1009073"/>
            <a:ext cx="4813010" cy="8080063"/>
          </a:xfrm>
          <a:custGeom>
            <a:avLst/>
            <a:gdLst/>
            <a:ahLst/>
            <a:cxnLst/>
            <a:rect l="l" t="t" r="r" b="b"/>
            <a:pathLst>
              <a:path w="4813010" h="8080063">
                <a:moveTo>
                  <a:pt x="0" y="0"/>
                </a:moveTo>
                <a:lnTo>
                  <a:pt x="4813010" y="0"/>
                </a:lnTo>
                <a:lnTo>
                  <a:pt x="4813010" y="8080063"/>
                </a:lnTo>
                <a:lnTo>
                  <a:pt x="0" y="8080063"/>
                </a:lnTo>
                <a:lnTo>
                  <a:pt x="0" y="0"/>
                </a:lnTo>
                <a:close/>
              </a:path>
            </a:pathLst>
          </a:custGeom>
          <a:blipFill>
            <a:blip r:embed="rId2"/>
            <a:stretch>
              <a:fillRect l="-13148" r="-13148"/>
            </a:stretch>
          </a:blipFill>
        </p:spPr>
        <p:txBody>
          <a:bodyPr/>
          <a:lstStyle/>
          <a:p>
            <a:endParaRPr lang="en-US"/>
          </a:p>
        </p:txBody>
      </p:sp>
      <p:sp>
        <p:nvSpPr>
          <p:cNvPr id="4" name="TextBox 4"/>
          <p:cNvSpPr txBox="1"/>
          <p:nvPr/>
        </p:nvSpPr>
        <p:spPr>
          <a:xfrm>
            <a:off x="17164414" y="45721"/>
            <a:ext cx="5383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44</a:t>
            </a:r>
          </a:p>
        </p:txBody>
      </p:sp>
      <p:pic>
        <p:nvPicPr>
          <p:cNvPr id="6" name="Picture 5">
            <a:extLst>
              <a:ext uri="{FF2B5EF4-FFF2-40B4-BE49-F238E27FC236}">
                <a16:creationId xmlns:a16="http://schemas.microsoft.com/office/drawing/2014/main" id="{1C8EE01B-BBC4-E1E0-3B8E-6FFECF3F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45" y="1562100"/>
            <a:ext cx="10826355" cy="67055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725400" y="1639019"/>
            <a:ext cx="4572000" cy="5240455"/>
          </a:xfrm>
          <a:custGeom>
            <a:avLst/>
            <a:gdLst/>
            <a:ahLst/>
            <a:cxnLst/>
            <a:rect l="l" t="t" r="r" b="b"/>
            <a:pathLst>
              <a:path w="4553585" h="5240455">
                <a:moveTo>
                  <a:pt x="0" y="0"/>
                </a:moveTo>
                <a:lnTo>
                  <a:pt x="4553585" y="0"/>
                </a:lnTo>
                <a:lnTo>
                  <a:pt x="4553585" y="5240455"/>
                </a:lnTo>
                <a:lnTo>
                  <a:pt x="0" y="5240455"/>
                </a:lnTo>
                <a:lnTo>
                  <a:pt x="0" y="0"/>
                </a:lnTo>
                <a:close/>
              </a:path>
            </a:pathLst>
          </a:custGeom>
          <a:blipFill>
            <a:blip r:embed="rId2"/>
            <a:stretch>
              <a:fillRect l="-5565" r="-5565"/>
            </a:stretch>
          </a:blipFill>
        </p:spPr>
        <p:txBody>
          <a:bodyPr/>
          <a:lstStyle/>
          <a:p>
            <a:endParaRPr lang="en-US"/>
          </a:p>
        </p:txBody>
      </p:sp>
      <p:sp>
        <p:nvSpPr>
          <p:cNvPr id="4" name="TextBox 4"/>
          <p:cNvSpPr txBox="1"/>
          <p:nvPr/>
        </p:nvSpPr>
        <p:spPr>
          <a:xfrm>
            <a:off x="16907192" y="271188"/>
            <a:ext cx="9135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45</a:t>
            </a:r>
          </a:p>
        </p:txBody>
      </p:sp>
      <p:pic>
        <p:nvPicPr>
          <p:cNvPr id="6" name="Picture 5">
            <a:extLst>
              <a:ext uri="{FF2B5EF4-FFF2-40B4-BE49-F238E27FC236}">
                <a16:creationId xmlns:a16="http://schemas.microsoft.com/office/drawing/2014/main" id="{625C426D-12C6-60D3-756D-78FE325C9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59" y="1639019"/>
            <a:ext cx="11618911" cy="48760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6969" y="661090"/>
            <a:ext cx="10659963" cy="5134692"/>
          </a:xfrm>
          <a:custGeom>
            <a:avLst/>
            <a:gdLst/>
            <a:ahLst/>
            <a:cxnLst/>
            <a:rect l="l" t="t" r="r" b="b"/>
            <a:pathLst>
              <a:path w="10659963" h="5134692">
                <a:moveTo>
                  <a:pt x="0" y="0"/>
                </a:moveTo>
                <a:lnTo>
                  <a:pt x="10659963" y="0"/>
                </a:lnTo>
                <a:lnTo>
                  <a:pt x="10659963" y="5134692"/>
                </a:lnTo>
                <a:lnTo>
                  <a:pt x="0" y="5134692"/>
                </a:lnTo>
                <a:lnTo>
                  <a:pt x="0" y="0"/>
                </a:lnTo>
                <a:close/>
              </a:path>
            </a:pathLst>
          </a:custGeom>
          <a:blipFill>
            <a:blip r:embed="rId2"/>
            <a:stretch>
              <a:fillRect/>
            </a:stretch>
          </a:blipFill>
        </p:spPr>
        <p:txBody>
          <a:bodyPr/>
          <a:lstStyle/>
          <a:p>
            <a:endParaRPr lang="en-US"/>
          </a:p>
        </p:txBody>
      </p:sp>
      <p:sp>
        <p:nvSpPr>
          <p:cNvPr id="3" name="Freeform 3"/>
          <p:cNvSpPr/>
          <p:nvPr/>
        </p:nvSpPr>
        <p:spPr>
          <a:xfrm>
            <a:off x="9461766" y="4156543"/>
            <a:ext cx="7335274" cy="4458322"/>
          </a:xfrm>
          <a:custGeom>
            <a:avLst/>
            <a:gdLst/>
            <a:ahLst/>
            <a:cxnLst/>
            <a:rect l="l" t="t" r="r" b="b"/>
            <a:pathLst>
              <a:path w="7335274" h="4458322">
                <a:moveTo>
                  <a:pt x="0" y="0"/>
                </a:moveTo>
                <a:lnTo>
                  <a:pt x="7335274" y="0"/>
                </a:lnTo>
                <a:lnTo>
                  <a:pt x="7335274" y="4458322"/>
                </a:lnTo>
                <a:lnTo>
                  <a:pt x="0" y="44583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14519" y="145929"/>
            <a:ext cx="83173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330022" y="5343967"/>
            <a:ext cx="6947128" cy="4038600"/>
          </a:xfrm>
          <a:custGeom>
            <a:avLst/>
            <a:gdLst/>
            <a:ahLst/>
            <a:cxnLst/>
            <a:rect l="l" t="t" r="r" b="b"/>
            <a:pathLst>
              <a:path w="6947128" h="3429000">
                <a:moveTo>
                  <a:pt x="0" y="0"/>
                </a:moveTo>
                <a:lnTo>
                  <a:pt x="6947128" y="0"/>
                </a:lnTo>
                <a:lnTo>
                  <a:pt x="6947128" y="3429000"/>
                </a:lnTo>
                <a:lnTo>
                  <a:pt x="0" y="3429000"/>
                </a:lnTo>
                <a:lnTo>
                  <a:pt x="0" y="0"/>
                </a:lnTo>
                <a:close/>
              </a:path>
            </a:pathLst>
          </a:custGeom>
          <a:blipFill>
            <a:blip r:embed="rId2"/>
            <a:stretch>
              <a:fillRect t="-2022" b="-2022"/>
            </a:stretch>
          </a:blipFill>
        </p:spPr>
        <p:txBody>
          <a:bodyPr/>
          <a:lstStyle/>
          <a:p>
            <a:endParaRPr lang="en-US"/>
          </a:p>
        </p:txBody>
      </p:sp>
      <p:sp>
        <p:nvSpPr>
          <p:cNvPr id="4" name="TextBox 4"/>
          <p:cNvSpPr txBox="1"/>
          <p:nvPr/>
        </p:nvSpPr>
        <p:spPr>
          <a:xfrm>
            <a:off x="17277150" y="246136"/>
            <a:ext cx="64383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47</a:t>
            </a:r>
          </a:p>
        </p:txBody>
      </p:sp>
      <p:pic>
        <p:nvPicPr>
          <p:cNvPr id="6" name="Picture 5">
            <a:extLst>
              <a:ext uri="{FF2B5EF4-FFF2-40B4-BE49-F238E27FC236}">
                <a16:creationId xmlns:a16="http://schemas.microsoft.com/office/drawing/2014/main" id="{6C07E4CC-810F-97B1-099C-CA2CFF928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13" y="246782"/>
            <a:ext cx="15122155" cy="2840685"/>
          </a:xfrm>
          <a:prstGeom prst="rect">
            <a:avLst/>
          </a:prstGeom>
        </p:spPr>
      </p:pic>
      <p:pic>
        <p:nvPicPr>
          <p:cNvPr id="8" name="Picture 7">
            <a:extLst>
              <a:ext uri="{FF2B5EF4-FFF2-40B4-BE49-F238E27FC236}">
                <a16:creationId xmlns:a16="http://schemas.microsoft.com/office/drawing/2014/main" id="{500EFA83-FB22-3456-3C4F-18FF6F43E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9" y="3038032"/>
            <a:ext cx="9345329" cy="63445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9266" y="944335"/>
            <a:ext cx="10601325" cy="6667500"/>
          </a:xfrm>
          <a:custGeom>
            <a:avLst/>
            <a:gdLst/>
            <a:ahLst/>
            <a:cxnLst/>
            <a:rect l="l" t="t" r="r" b="b"/>
            <a:pathLst>
              <a:path w="10601325" h="6667500">
                <a:moveTo>
                  <a:pt x="0" y="0"/>
                </a:moveTo>
                <a:lnTo>
                  <a:pt x="10601325" y="0"/>
                </a:lnTo>
                <a:lnTo>
                  <a:pt x="10601325" y="6667500"/>
                </a:lnTo>
                <a:lnTo>
                  <a:pt x="0" y="66675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89467" y="196033"/>
            <a:ext cx="73152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490092" y="133403"/>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49</a:t>
            </a:r>
          </a:p>
        </p:txBody>
      </p:sp>
      <p:pic>
        <p:nvPicPr>
          <p:cNvPr id="5" name="Picture 4">
            <a:extLst>
              <a:ext uri="{FF2B5EF4-FFF2-40B4-BE49-F238E27FC236}">
                <a16:creationId xmlns:a16="http://schemas.microsoft.com/office/drawing/2014/main" id="{4BE22021-D14B-6038-49C0-FCA3B1E45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04900"/>
            <a:ext cx="13756991" cy="6019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2BFE-2311-CE30-9E9B-3CA4C6FF0071}"/>
              </a:ext>
            </a:extLst>
          </p:cNvPr>
          <p:cNvSpPr>
            <a:spLocks noGrp="1"/>
          </p:cNvSpPr>
          <p:nvPr>
            <p:ph type="title"/>
          </p:nvPr>
        </p:nvSpPr>
        <p:spPr>
          <a:xfrm>
            <a:off x="14748" y="647700"/>
            <a:ext cx="18258504" cy="1143000"/>
          </a:xfrm>
        </p:spPr>
        <p:txBody>
          <a:bodyPr>
            <a:normAutofit/>
          </a:bodyPr>
          <a:lstStyle/>
          <a:p>
            <a:pPr algn="l"/>
            <a:r>
              <a:rPr lang="en-US" sz="4000" b="1" dirty="0">
                <a:latin typeface="Palatino Linotype" panose="02040502050505030304" pitchFamily="18" charset="0"/>
              </a:rPr>
              <a:t>    How Credit Cards Work</a:t>
            </a:r>
            <a:endParaRPr lang="en-IN" sz="4000" dirty="0"/>
          </a:p>
        </p:txBody>
      </p:sp>
      <p:sp>
        <p:nvSpPr>
          <p:cNvPr id="3" name="Content Placeholder 2">
            <a:extLst>
              <a:ext uri="{FF2B5EF4-FFF2-40B4-BE49-F238E27FC236}">
                <a16:creationId xmlns:a16="http://schemas.microsoft.com/office/drawing/2014/main" id="{F8589024-9D99-BF00-B91C-33AB98CA15F7}"/>
              </a:ext>
            </a:extLst>
          </p:cNvPr>
          <p:cNvSpPr>
            <a:spLocks noGrp="1"/>
          </p:cNvSpPr>
          <p:nvPr>
            <p:ph idx="1"/>
          </p:nvPr>
        </p:nvSpPr>
        <p:spPr>
          <a:xfrm>
            <a:off x="7162800" y="1790700"/>
            <a:ext cx="11110452" cy="6819900"/>
          </a:xfrm>
        </p:spPr>
        <p:txBody>
          <a:bodyPr>
            <a:noAutofit/>
          </a:bodyPr>
          <a:lstStyle/>
          <a:p>
            <a:pPr>
              <a:buFont typeface="Arial" panose="020B0604020202020204" pitchFamily="34" charset="0"/>
              <a:buChar char="•"/>
            </a:pPr>
            <a:r>
              <a:rPr lang="en-US" sz="3000" b="1" dirty="0">
                <a:latin typeface="Palatino Linotype" panose="02040502050505030304" pitchFamily="18" charset="0"/>
              </a:rPr>
              <a:t>Purchasing Goods and Services</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 When a cardholder makes a purchase, the bank pays the merchant on behalf of the cardholder. The cardholder then owes this amount to the bank, which they must repay by a specified due date.</a:t>
            </a:r>
          </a:p>
          <a:p>
            <a:pPr>
              <a:buFont typeface="Arial" panose="020B0604020202020204" pitchFamily="34" charset="0"/>
              <a:buChar char="•"/>
            </a:pPr>
            <a:r>
              <a:rPr lang="en-US" sz="3000" b="1" dirty="0">
                <a:latin typeface="Palatino Linotype" panose="02040502050505030304" pitchFamily="18" charset="0"/>
              </a:rPr>
              <a:t>Billing Cycle</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Credit cards operate on a monthly billing cycle. At the end of each cycle, the cardholder receives a statement detailing their purchases, the total amount owed, the minimum payment required, and the due date.</a:t>
            </a:r>
          </a:p>
          <a:p>
            <a:pPr>
              <a:buFont typeface="Arial" panose="020B0604020202020204" pitchFamily="34" charset="0"/>
              <a:buChar char="•"/>
            </a:pPr>
            <a:r>
              <a:rPr lang="en-US" sz="3000" b="1" dirty="0">
                <a:latin typeface="Palatino Linotype" panose="02040502050505030304" pitchFamily="18" charset="0"/>
              </a:rPr>
              <a:t>Repayment</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Cardholders can choose to pay the full balance, make the minimum payment, or pay any amount in between. Paying the full balance avoids interest charges, while paying less than the full amount leads to interest on the remaining balance.</a:t>
            </a:r>
          </a:p>
          <a:p>
            <a:endParaRPr lang="en-IN" sz="3000" dirty="0">
              <a:latin typeface="Palatino Linotype" panose="02040502050505030304" pitchFamily="18" charset="0"/>
            </a:endParaRPr>
          </a:p>
        </p:txBody>
      </p:sp>
      <p:pic>
        <p:nvPicPr>
          <p:cNvPr id="6" name="Picture 5">
            <a:extLst>
              <a:ext uri="{FF2B5EF4-FFF2-40B4-BE49-F238E27FC236}">
                <a16:creationId xmlns:a16="http://schemas.microsoft.com/office/drawing/2014/main" id="{5A2F3C88-2001-718A-6157-3932FDD8CB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399" y="3143250"/>
            <a:ext cx="6000750" cy="4000500"/>
          </a:xfrm>
          <a:prstGeom prst="rect">
            <a:avLst/>
          </a:prstGeom>
          <a:ln w="12700">
            <a:solidFill>
              <a:schemeClr val="tx1"/>
            </a:solidFill>
          </a:ln>
        </p:spPr>
      </p:pic>
      <p:sp>
        <p:nvSpPr>
          <p:cNvPr id="11" name="Slide Number Placeholder 10">
            <a:extLst>
              <a:ext uri="{FF2B5EF4-FFF2-40B4-BE49-F238E27FC236}">
                <a16:creationId xmlns:a16="http://schemas.microsoft.com/office/drawing/2014/main" id="{A1BD285C-B82C-33E5-A45F-AE2F8DAE34C2}"/>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2" name="TextBox 11">
            <a:extLst>
              <a:ext uri="{FF2B5EF4-FFF2-40B4-BE49-F238E27FC236}">
                <a16:creationId xmlns:a16="http://schemas.microsoft.com/office/drawing/2014/main" id="{3B8DC7C4-B9AF-779C-9369-2C8FCF22927A}"/>
              </a:ext>
            </a:extLst>
          </p:cNvPr>
          <p:cNvSpPr txBox="1"/>
          <p:nvPr/>
        </p:nvSpPr>
        <p:spPr>
          <a:xfrm>
            <a:off x="17449800" y="93702"/>
            <a:ext cx="377026" cy="553998"/>
          </a:xfrm>
          <a:prstGeom prst="rect">
            <a:avLst/>
          </a:prstGeom>
          <a:noFill/>
        </p:spPr>
        <p:txBody>
          <a:bodyPr wrap="none" rtlCol="0">
            <a:spAutoFit/>
          </a:bodyPr>
          <a:lstStyle/>
          <a:p>
            <a:r>
              <a:rPr lang="en-IN" sz="3000" dirty="0">
                <a:latin typeface="Palatino Linotype" panose="02040502050505030304" pitchFamily="18" charset="0"/>
              </a:rPr>
              <a:t>5</a:t>
            </a:r>
          </a:p>
        </p:txBody>
      </p:sp>
    </p:spTree>
    <p:extLst>
      <p:ext uri="{BB962C8B-B14F-4D97-AF65-F5344CB8AC3E}">
        <p14:creationId xmlns:p14="http://schemas.microsoft.com/office/powerpoint/2010/main" val="1465653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6316" y="933809"/>
            <a:ext cx="6711351" cy="8419381"/>
          </a:xfrm>
          <a:custGeom>
            <a:avLst/>
            <a:gdLst/>
            <a:ahLst/>
            <a:cxnLst/>
            <a:rect l="l" t="t" r="r" b="b"/>
            <a:pathLst>
              <a:path w="6711351" h="8419381">
                <a:moveTo>
                  <a:pt x="0" y="0"/>
                </a:moveTo>
                <a:lnTo>
                  <a:pt x="6711351" y="0"/>
                </a:lnTo>
                <a:lnTo>
                  <a:pt x="6711351" y="8419381"/>
                </a:lnTo>
                <a:lnTo>
                  <a:pt x="0" y="8419381"/>
                </a:lnTo>
                <a:lnTo>
                  <a:pt x="0" y="0"/>
                </a:lnTo>
                <a:close/>
              </a:path>
            </a:pathLst>
          </a:custGeom>
          <a:blipFill>
            <a:blip r:embed="rId2"/>
            <a:stretch>
              <a:fillRect t="-11317" b="-11317"/>
            </a:stretch>
          </a:blipFill>
        </p:spPr>
        <p:txBody>
          <a:bodyPr/>
          <a:lstStyle/>
          <a:p>
            <a:endParaRPr lang="en-US"/>
          </a:p>
        </p:txBody>
      </p:sp>
      <p:sp>
        <p:nvSpPr>
          <p:cNvPr id="3" name="Freeform 3"/>
          <p:cNvSpPr/>
          <p:nvPr/>
        </p:nvSpPr>
        <p:spPr>
          <a:xfrm>
            <a:off x="8514044" y="1676171"/>
            <a:ext cx="5849166" cy="3277057"/>
          </a:xfrm>
          <a:custGeom>
            <a:avLst/>
            <a:gdLst/>
            <a:ahLst/>
            <a:cxnLst/>
            <a:rect l="l" t="t" r="r" b="b"/>
            <a:pathLst>
              <a:path w="5849166" h="3277057">
                <a:moveTo>
                  <a:pt x="0" y="0"/>
                </a:moveTo>
                <a:lnTo>
                  <a:pt x="5849166" y="0"/>
                </a:lnTo>
                <a:lnTo>
                  <a:pt x="5849166" y="3277057"/>
                </a:lnTo>
                <a:lnTo>
                  <a:pt x="0" y="3277057"/>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6D3617EE-12A9-8148-36E3-BBDFDA38E574}"/>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1092" y="630911"/>
            <a:ext cx="11427866" cy="6230219"/>
          </a:xfrm>
          <a:custGeom>
            <a:avLst/>
            <a:gdLst/>
            <a:ahLst/>
            <a:cxnLst/>
            <a:rect l="l" t="t" r="r" b="b"/>
            <a:pathLst>
              <a:path w="11427866" h="6230219">
                <a:moveTo>
                  <a:pt x="0" y="0"/>
                </a:moveTo>
                <a:lnTo>
                  <a:pt x="11427866" y="0"/>
                </a:lnTo>
                <a:lnTo>
                  <a:pt x="11427866" y="6230219"/>
                </a:lnTo>
                <a:lnTo>
                  <a:pt x="0" y="6230219"/>
                </a:lnTo>
                <a:lnTo>
                  <a:pt x="0" y="0"/>
                </a:lnTo>
                <a:close/>
              </a:path>
            </a:pathLst>
          </a:custGeom>
          <a:blipFill>
            <a:blip r:embed="rId2"/>
            <a:stretch>
              <a:fillRect l="-2142" r="-2142"/>
            </a:stretch>
          </a:blipFill>
        </p:spPr>
        <p:txBody>
          <a:bodyPr/>
          <a:lstStyle/>
          <a:p>
            <a:endParaRPr lang="en-US"/>
          </a:p>
        </p:txBody>
      </p:sp>
      <p:sp>
        <p:nvSpPr>
          <p:cNvPr id="3" name="Freeform 3"/>
          <p:cNvSpPr/>
          <p:nvPr/>
        </p:nvSpPr>
        <p:spPr>
          <a:xfrm>
            <a:off x="8904822" y="1182474"/>
            <a:ext cx="6068272" cy="6058746"/>
          </a:xfrm>
          <a:custGeom>
            <a:avLst/>
            <a:gdLst/>
            <a:ahLst/>
            <a:cxnLst/>
            <a:rect l="l" t="t" r="r" b="b"/>
            <a:pathLst>
              <a:path w="6068272" h="6058746">
                <a:moveTo>
                  <a:pt x="0" y="0"/>
                </a:moveTo>
                <a:lnTo>
                  <a:pt x="6068272" y="0"/>
                </a:lnTo>
                <a:lnTo>
                  <a:pt x="6068272" y="6058746"/>
                </a:lnTo>
                <a:lnTo>
                  <a:pt x="0" y="6058746"/>
                </a:lnTo>
                <a:lnTo>
                  <a:pt x="0" y="0"/>
                </a:lnTo>
                <a:close/>
              </a:path>
            </a:pathLst>
          </a:custGeom>
          <a:blipFill>
            <a:blip r:embed="rId3"/>
            <a:stretch>
              <a:fillRect/>
            </a:stretch>
          </a:blipFill>
        </p:spPr>
        <p:txBody>
          <a:bodyPr/>
          <a:lstStyle/>
          <a:p>
            <a:endParaRPr lang="en-US"/>
          </a:p>
        </p:txBody>
      </p:sp>
      <p:sp>
        <p:nvSpPr>
          <p:cNvPr id="4" name="Freeform 4"/>
          <p:cNvSpPr/>
          <p:nvPr/>
        </p:nvSpPr>
        <p:spPr>
          <a:xfrm>
            <a:off x="8476137" y="7598402"/>
            <a:ext cx="7223938" cy="2057687"/>
          </a:xfrm>
          <a:custGeom>
            <a:avLst/>
            <a:gdLst/>
            <a:ahLst/>
            <a:cxnLst/>
            <a:rect l="l" t="t" r="r" b="b"/>
            <a:pathLst>
              <a:path w="7223938" h="2057687">
                <a:moveTo>
                  <a:pt x="0" y="0"/>
                </a:moveTo>
                <a:lnTo>
                  <a:pt x="7223938" y="0"/>
                </a:lnTo>
                <a:lnTo>
                  <a:pt x="7223938" y="2057687"/>
                </a:lnTo>
                <a:lnTo>
                  <a:pt x="0" y="2057687"/>
                </a:lnTo>
                <a:lnTo>
                  <a:pt x="0" y="0"/>
                </a:lnTo>
                <a:close/>
              </a:path>
            </a:pathLst>
          </a:custGeom>
          <a:blipFill>
            <a:blip r:embed="rId4"/>
            <a:stretch>
              <a:fillRect t="-2153" b="-2153"/>
            </a:stretch>
          </a:blipFill>
        </p:spPr>
        <p:txBody>
          <a:bodyPr/>
          <a:lstStyle/>
          <a:p>
            <a:endParaRPr lang="en-US"/>
          </a:p>
        </p:txBody>
      </p:sp>
      <p:sp>
        <p:nvSpPr>
          <p:cNvPr id="5" name="TextBox 5"/>
          <p:cNvSpPr txBox="1"/>
          <p:nvPr/>
        </p:nvSpPr>
        <p:spPr>
          <a:xfrm>
            <a:off x="16989050" y="246137"/>
            <a:ext cx="856781"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3669" y="1172839"/>
            <a:ext cx="12679544" cy="6354062"/>
          </a:xfrm>
          <a:custGeom>
            <a:avLst/>
            <a:gdLst/>
            <a:ahLst/>
            <a:cxnLst/>
            <a:rect l="l" t="t" r="r" b="b"/>
            <a:pathLst>
              <a:path w="12679544" h="6354062">
                <a:moveTo>
                  <a:pt x="0" y="0"/>
                </a:moveTo>
                <a:lnTo>
                  <a:pt x="12679544" y="0"/>
                </a:lnTo>
                <a:lnTo>
                  <a:pt x="12679544" y="6354062"/>
                </a:lnTo>
                <a:lnTo>
                  <a:pt x="0" y="6354062"/>
                </a:lnTo>
                <a:lnTo>
                  <a:pt x="0" y="0"/>
                </a:lnTo>
                <a:close/>
              </a:path>
            </a:pathLst>
          </a:custGeom>
          <a:blipFill>
            <a:blip r:embed="rId2"/>
            <a:stretch>
              <a:fillRect/>
            </a:stretch>
          </a:blipFill>
        </p:spPr>
        <p:txBody>
          <a:bodyPr/>
          <a:lstStyle/>
          <a:p>
            <a:endParaRPr lang="en-US"/>
          </a:p>
        </p:txBody>
      </p:sp>
      <p:sp>
        <p:nvSpPr>
          <p:cNvPr id="3" name="Freeform 3"/>
          <p:cNvSpPr/>
          <p:nvPr/>
        </p:nvSpPr>
        <p:spPr>
          <a:xfrm>
            <a:off x="7122671" y="2128416"/>
            <a:ext cx="8459381" cy="6030167"/>
          </a:xfrm>
          <a:custGeom>
            <a:avLst/>
            <a:gdLst/>
            <a:ahLst/>
            <a:cxnLst/>
            <a:rect l="l" t="t" r="r" b="b"/>
            <a:pathLst>
              <a:path w="8459381" h="6030167">
                <a:moveTo>
                  <a:pt x="0" y="0"/>
                </a:moveTo>
                <a:lnTo>
                  <a:pt x="8459381" y="0"/>
                </a:lnTo>
                <a:lnTo>
                  <a:pt x="8459381" y="6030167"/>
                </a:lnTo>
                <a:lnTo>
                  <a:pt x="0" y="6030167"/>
                </a:lnTo>
                <a:lnTo>
                  <a:pt x="0" y="0"/>
                </a:lnTo>
                <a:close/>
              </a:path>
            </a:pathLst>
          </a:custGeom>
          <a:blipFill>
            <a:blip r:embed="rId3"/>
            <a:stretch>
              <a:fillRect/>
            </a:stretch>
          </a:blipFill>
        </p:spPr>
        <p:txBody>
          <a:bodyPr/>
          <a:lstStyle/>
          <a:p>
            <a:endParaRPr lang="en-US"/>
          </a:p>
        </p:txBody>
      </p:sp>
      <p:sp>
        <p:nvSpPr>
          <p:cNvPr id="4" name="Freeform 4"/>
          <p:cNvSpPr/>
          <p:nvPr/>
        </p:nvSpPr>
        <p:spPr>
          <a:xfrm>
            <a:off x="6905803" y="8315050"/>
            <a:ext cx="7754432" cy="1971950"/>
          </a:xfrm>
          <a:custGeom>
            <a:avLst/>
            <a:gdLst/>
            <a:ahLst/>
            <a:cxnLst/>
            <a:rect l="l" t="t" r="r" b="b"/>
            <a:pathLst>
              <a:path w="7754432" h="1971950">
                <a:moveTo>
                  <a:pt x="0" y="0"/>
                </a:moveTo>
                <a:lnTo>
                  <a:pt x="7754432" y="0"/>
                </a:lnTo>
                <a:lnTo>
                  <a:pt x="7754432" y="1971950"/>
                </a:lnTo>
                <a:lnTo>
                  <a:pt x="0" y="1971950"/>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242567CE-ADA9-33D1-3F0D-9B602A08B01F}"/>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133402"/>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53</a:t>
            </a:r>
          </a:p>
        </p:txBody>
      </p:sp>
      <p:pic>
        <p:nvPicPr>
          <p:cNvPr id="6" name="Picture 5">
            <a:extLst>
              <a:ext uri="{FF2B5EF4-FFF2-40B4-BE49-F238E27FC236}">
                <a16:creationId xmlns:a16="http://schemas.microsoft.com/office/drawing/2014/main" id="{178DAFE6-4107-EA8D-EEE6-55EDAB126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715"/>
            <a:ext cx="13193966" cy="4267796"/>
          </a:xfrm>
          <a:prstGeom prst="rect">
            <a:avLst/>
          </a:prstGeom>
        </p:spPr>
      </p:pic>
      <p:pic>
        <p:nvPicPr>
          <p:cNvPr id="8" name="Picture 7">
            <a:extLst>
              <a:ext uri="{FF2B5EF4-FFF2-40B4-BE49-F238E27FC236}">
                <a16:creationId xmlns:a16="http://schemas.microsoft.com/office/drawing/2014/main" id="{619392C2-6A58-467E-3C90-C138E896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314700"/>
            <a:ext cx="11125200" cy="603016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9868" y="1849954"/>
            <a:ext cx="11536385" cy="4620270"/>
          </a:xfrm>
          <a:custGeom>
            <a:avLst/>
            <a:gdLst/>
            <a:ahLst/>
            <a:cxnLst/>
            <a:rect l="l" t="t" r="r" b="b"/>
            <a:pathLst>
              <a:path w="11536385" h="4620270">
                <a:moveTo>
                  <a:pt x="0" y="0"/>
                </a:moveTo>
                <a:lnTo>
                  <a:pt x="11536385" y="0"/>
                </a:lnTo>
                <a:lnTo>
                  <a:pt x="11536385" y="4620270"/>
                </a:lnTo>
                <a:lnTo>
                  <a:pt x="0" y="46202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763581" y="133402"/>
            <a:ext cx="103214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9145" y="1131736"/>
            <a:ext cx="9602540" cy="5410955"/>
          </a:xfrm>
          <a:custGeom>
            <a:avLst/>
            <a:gdLst/>
            <a:ahLst/>
            <a:cxnLst/>
            <a:rect l="l" t="t" r="r" b="b"/>
            <a:pathLst>
              <a:path w="9602540" h="5410955">
                <a:moveTo>
                  <a:pt x="0" y="0"/>
                </a:moveTo>
                <a:lnTo>
                  <a:pt x="9602540" y="0"/>
                </a:lnTo>
                <a:lnTo>
                  <a:pt x="9602540" y="5410955"/>
                </a:lnTo>
                <a:lnTo>
                  <a:pt x="0" y="54109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14311" y="170979"/>
            <a:ext cx="53110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9313" y="1009618"/>
            <a:ext cx="12641439" cy="6049219"/>
          </a:xfrm>
          <a:custGeom>
            <a:avLst/>
            <a:gdLst/>
            <a:ahLst/>
            <a:cxnLst/>
            <a:rect l="l" t="t" r="r" b="b"/>
            <a:pathLst>
              <a:path w="12641439" h="6049219">
                <a:moveTo>
                  <a:pt x="0" y="0"/>
                </a:moveTo>
                <a:lnTo>
                  <a:pt x="12641439" y="0"/>
                </a:lnTo>
                <a:lnTo>
                  <a:pt x="12641439" y="6049219"/>
                </a:lnTo>
                <a:lnTo>
                  <a:pt x="0" y="60492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252098" y="145929"/>
            <a:ext cx="45594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624" y="501354"/>
            <a:ext cx="13289230" cy="6106377"/>
          </a:xfrm>
          <a:custGeom>
            <a:avLst/>
            <a:gdLst/>
            <a:ahLst/>
            <a:cxnLst/>
            <a:rect l="l" t="t" r="r" b="b"/>
            <a:pathLst>
              <a:path w="13289230" h="6106377">
                <a:moveTo>
                  <a:pt x="0" y="0"/>
                </a:moveTo>
                <a:lnTo>
                  <a:pt x="13289230" y="0"/>
                </a:lnTo>
                <a:lnTo>
                  <a:pt x="13289230" y="6106377"/>
                </a:lnTo>
                <a:lnTo>
                  <a:pt x="0" y="6106377"/>
                </a:lnTo>
                <a:lnTo>
                  <a:pt x="0" y="0"/>
                </a:lnTo>
                <a:close/>
              </a:path>
            </a:pathLst>
          </a:custGeom>
          <a:blipFill>
            <a:blip r:embed="rId2"/>
            <a:stretch>
              <a:fillRect/>
            </a:stretch>
          </a:blipFill>
        </p:spPr>
        <p:txBody>
          <a:bodyPr/>
          <a:lstStyle/>
          <a:p>
            <a:endParaRPr lang="en-US"/>
          </a:p>
        </p:txBody>
      </p:sp>
      <p:sp>
        <p:nvSpPr>
          <p:cNvPr id="3" name="Freeform 3"/>
          <p:cNvSpPr/>
          <p:nvPr/>
        </p:nvSpPr>
        <p:spPr>
          <a:xfrm>
            <a:off x="399658" y="6977919"/>
            <a:ext cx="15689865" cy="2267266"/>
          </a:xfrm>
          <a:custGeom>
            <a:avLst/>
            <a:gdLst/>
            <a:ahLst/>
            <a:cxnLst/>
            <a:rect l="l" t="t" r="r" b="b"/>
            <a:pathLst>
              <a:path w="15689865" h="2267266">
                <a:moveTo>
                  <a:pt x="0" y="0"/>
                </a:moveTo>
                <a:lnTo>
                  <a:pt x="15689865" y="0"/>
                </a:lnTo>
                <a:lnTo>
                  <a:pt x="15689865" y="2267266"/>
                </a:lnTo>
                <a:lnTo>
                  <a:pt x="0" y="2267266"/>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FEEE096D-BDA0-3CB3-B135-B196B73996B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571" y="1224945"/>
            <a:ext cx="11374437" cy="6068272"/>
          </a:xfrm>
          <a:custGeom>
            <a:avLst/>
            <a:gdLst/>
            <a:ahLst/>
            <a:cxnLst/>
            <a:rect l="l" t="t" r="r" b="b"/>
            <a:pathLst>
              <a:path w="11374437" h="6068272">
                <a:moveTo>
                  <a:pt x="0" y="0"/>
                </a:moveTo>
                <a:lnTo>
                  <a:pt x="11374437" y="0"/>
                </a:lnTo>
                <a:lnTo>
                  <a:pt x="11374437" y="6068272"/>
                </a:lnTo>
                <a:lnTo>
                  <a:pt x="0" y="6068272"/>
                </a:lnTo>
                <a:lnTo>
                  <a:pt x="0" y="0"/>
                </a:lnTo>
                <a:close/>
              </a:path>
            </a:pathLst>
          </a:custGeom>
          <a:blipFill>
            <a:blip r:embed="rId2"/>
            <a:stretch>
              <a:fillRect/>
            </a:stretch>
          </a:blipFill>
        </p:spPr>
        <p:txBody>
          <a:bodyPr/>
          <a:lstStyle/>
          <a:p>
            <a:endParaRPr lang="en-US"/>
          </a:p>
        </p:txBody>
      </p:sp>
      <p:sp>
        <p:nvSpPr>
          <p:cNvPr id="3" name="Freeform 3"/>
          <p:cNvSpPr/>
          <p:nvPr/>
        </p:nvSpPr>
        <p:spPr>
          <a:xfrm>
            <a:off x="728571" y="7495785"/>
            <a:ext cx="10155067" cy="2791215"/>
          </a:xfrm>
          <a:custGeom>
            <a:avLst/>
            <a:gdLst/>
            <a:ahLst/>
            <a:cxnLst/>
            <a:rect l="l" t="t" r="r" b="b"/>
            <a:pathLst>
              <a:path w="10155067" h="2791215">
                <a:moveTo>
                  <a:pt x="0" y="0"/>
                </a:moveTo>
                <a:lnTo>
                  <a:pt x="10155067" y="0"/>
                </a:lnTo>
                <a:lnTo>
                  <a:pt x="10155067" y="2791215"/>
                </a:lnTo>
                <a:lnTo>
                  <a:pt x="0" y="27912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13895" y="170980"/>
            <a:ext cx="86930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720" y="899160"/>
            <a:ext cx="12593955" cy="8054340"/>
          </a:xfrm>
          <a:custGeom>
            <a:avLst/>
            <a:gdLst/>
            <a:ahLst/>
            <a:cxnLst/>
            <a:rect l="l" t="t" r="r" b="b"/>
            <a:pathLst>
              <a:path w="12593955" h="8054340">
                <a:moveTo>
                  <a:pt x="0" y="0"/>
                </a:moveTo>
                <a:lnTo>
                  <a:pt x="12593955" y="0"/>
                </a:lnTo>
                <a:lnTo>
                  <a:pt x="12593955" y="8054340"/>
                </a:lnTo>
                <a:lnTo>
                  <a:pt x="0" y="8054340"/>
                </a:lnTo>
                <a:lnTo>
                  <a:pt x="0" y="0"/>
                </a:lnTo>
                <a:close/>
              </a:path>
            </a:pathLst>
          </a:custGeom>
          <a:blipFill>
            <a:blip r:embed="rId2"/>
            <a:stretch>
              <a:fillRect t="-9340" b="-9340"/>
            </a:stretch>
          </a:blipFill>
        </p:spPr>
        <p:txBody>
          <a:bodyPr/>
          <a:lstStyle/>
          <a:p>
            <a:endParaRPr lang="en-US"/>
          </a:p>
        </p:txBody>
      </p:sp>
      <p:sp>
        <p:nvSpPr>
          <p:cNvPr id="3" name="TextBox 3"/>
          <p:cNvSpPr txBox="1"/>
          <p:nvPr/>
        </p:nvSpPr>
        <p:spPr>
          <a:xfrm>
            <a:off x="17439988" y="145928"/>
            <a:ext cx="58120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59</a:t>
            </a:r>
          </a:p>
        </p:txBody>
      </p:sp>
      <p:pic>
        <p:nvPicPr>
          <p:cNvPr id="5" name="Picture 4">
            <a:extLst>
              <a:ext uri="{FF2B5EF4-FFF2-40B4-BE49-F238E27FC236}">
                <a16:creationId xmlns:a16="http://schemas.microsoft.com/office/drawing/2014/main" id="{A12A2372-2B81-1DF9-EE10-550B92828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34" y="-17213"/>
            <a:ext cx="4416245" cy="13507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5E58D-47B7-EE2E-DB03-55D7E19924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30" y="-38100"/>
            <a:ext cx="18292430" cy="10287000"/>
          </a:xfrm>
          <a:prstGeom prst="rect">
            <a:avLst/>
          </a:prstGeom>
        </p:spPr>
      </p:pic>
      <p:sp>
        <p:nvSpPr>
          <p:cNvPr id="2" name="TextBox 2"/>
          <p:cNvSpPr txBox="1"/>
          <p:nvPr/>
        </p:nvSpPr>
        <p:spPr>
          <a:xfrm>
            <a:off x="15240" y="36195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Bold"/>
                <a:cs typeface="Times New Roman Bold"/>
                <a:sym typeface="Times New Roman Bold"/>
              </a:rPr>
              <a:t>LITERATURE REVIEW</a:t>
            </a: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1323975"/>
            <a:ext cx="9433560" cy="7639050"/>
          </a:xfrm>
          <a:custGeom>
            <a:avLst/>
            <a:gdLst/>
            <a:ahLst/>
            <a:cxnLst/>
            <a:rect l="l" t="t" r="r" b="b"/>
            <a:pathLst>
              <a:path w="9433560" h="7639050">
                <a:moveTo>
                  <a:pt x="0" y="0"/>
                </a:moveTo>
                <a:lnTo>
                  <a:pt x="9433560" y="0"/>
                </a:lnTo>
                <a:lnTo>
                  <a:pt x="9433560" y="7639050"/>
                </a:lnTo>
                <a:lnTo>
                  <a:pt x="0" y="7639050"/>
                </a:lnTo>
                <a:lnTo>
                  <a:pt x="0" y="0"/>
                </a:lnTo>
                <a:close/>
              </a:path>
            </a:pathLst>
          </a:custGeom>
          <a:blipFill>
            <a:blip r:embed="rId2"/>
            <a:stretch>
              <a:fillRect l="-14620" r="-14620"/>
            </a:stretch>
          </a:blipFill>
        </p:spPr>
        <p:txBody>
          <a:bodyPr/>
          <a:lstStyle/>
          <a:p>
            <a:endParaRPr lang="en-US"/>
          </a:p>
        </p:txBody>
      </p:sp>
      <p:sp>
        <p:nvSpPr>
          <p:cNvPr id="3" name="Freeform 3"/>
          <p:cNvSpPr/>
          <p:nvPr/>
        </p:nvSpPr>
        <p:spPr>
          <a:xfrm>
            <a:off x="9814560" y="3026092"/>
            <a:ext cx="7863840" cy="5667375"/>
          </a:xfrm>
          <a:custGeom>
            <a:avLst/>
            <a:gdLst/>
            <a:ahLst/>
            <a:cxnLst/>
            <a:rect l="l" t="t" r="r" b="b"/>
            <a:pathLst>
              <a:path w="7863840" h="5667375">
                <a:moveTo>
                  <a:pt x="0" y="0"/>
                </a:moveTo>
                <a:lnTo>
                  <a:pt x="7863840" y="0"/>
                </a:lnTo>
                <a:lnTo>
                  <a:pt x="7863840" y="5667375"/>
                </a:lnTo>
                <a:lnTo>
                  <a:pt x="0" y="5667375"/>
                </a:lnTo>
                <a:lnTo>
                  <a:pt x="0" y="0"/>
                </a:lnTo>
                <a:close/>
              </a:path>
            </a:pathLst>
          </a:custGeom>
          <a:blipFill>
            <a:blip r:embed="rId3"/>
            <a:stretch>
              <a:fillRect l="-6019" r="-6019"/>
            </a:stretch>
          </a:blipFill>
        </p:spPr>
        <p:txBody>
          <a:bodyPr/>
          <a:lstStyle/>
          <a:p>
            <a:endParaRPr lang="en-US"/>
          </a:p>
        </p:txBody>
      </p:sp>
      <p:sp>
        <p:nvSpPr>
          <p:cNvPr id="4" name="TextBox 4"/>
          <p:cNvSpPr txBox="1"/>
          <p:nvPr/>
        </p:nvSpPr>
        <p:spPr>
          <a:xfrm>
            <a:off x="15598661" y="45721"/>
            <a:ext cx="22471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0677" y="1296955"/>
            <a:ext cx="11688806" cy="5010849"/>
          </a:xfrm>
          <a:custGeom>
            <a:avLst/>
            <a:gdLst/>
            <a:ahLst/>
            <a:cxnLst/>
            <a:rect l="l" t="t" r="r" b="b"/>
            <a:pathLst>
              <a:path w="11688806" h="5010849">
                <a:moveTo>
                  <a:pt x="0" y="0"/>
                </a:moveTo>
                <a:lnTo>
                  <a:pt x="11688806" y="0"/>
                </a:lnTo>
                <a:lnTo>
                  <a:pt x="11688806" y="5010849"/>
                </a:lnTo>
                <a:lnTo>
                  <a:pt x="0" y="5010849"/>
                </a:lnTo>
                <a:lnTo>
                  <a:pt x="0" y="0"/>
                </a:lnTo>
                <a:close/>
              </a:path>
            </a:pathLst>
          </a:custGeom>
          <a:blipFill>
            <a:blip r:embed="rId2"/>
            <a:stretch>
              <a:fillRect/>
            </a:stretch>
          </a:blipFill>
        </p:spPr>
        <p:txBody>
          <a:bodyPr/>
          <a:lstStyle/>
          <a:p>
            <a:endParaRPr lang="en-US"/>
          </a:p>
        </p:txBody>
      </p:sp>
      <p:sp>
        <p:nvSpPr>
          <p:cNvPr id="3" name="Freeform 3"/>
          <p:cNvSpPr/>
          <p:nvPr/>
        </p:nvSpPr>
        <p:spPr>
          <a:xfrm>
            <a:off x="7043594" y="4133309"/>
            <a:ext cx="10850880" cy="5934903"/>
          </a:xfrm>
          <a:custGeom>
            <a:avLst/>
            <a:gdLst/>
            <a:ahLst/>
            <a:cxnLst/>
            <a:rect l="l" t="t" r="r" b="b"/>
            <a:pathLst>
              <a:path w="10850880" h="5934903">
                <a:moveTo>
                  <a:pt x="0" y="0"/>
                </a:moveTo>
                <a:lnTo>
                  <a:pt x="10850880" y="0"/>
                </a:lnTo>
                <a:lnTo>
                  <a:pt x="10850880" y="5934903"/>
                </a:lnTo>
                <a:lnTo>
                  <a:pt x="0" y="5934903"/>
                </a:lnTo>
                <a:lnTo>
                  <a:pt x="0" y="0"/>
                </a:lnTo>
                <a:close/>
              </a:path>
            </a:pathLst>
          </a:custGeom>
          <a:blipFill>
            <a:blip r:embed="rId3"/>
            <a:stretch>
              <a:fillRect l="-14220" r="-14220"/>
            </a:stretch>
          </a:blipFill>
        </p:spPr>
        <p:txBody>
          <a:bodyPr/>
          <a:lstStyle/>
          <a:p>
            <a:endParaRPr lang="en-US"/>
          </a:p>
        </p:txBody>
      </p:sp>
      <p:sp>
        <p:nvSpPr>
          <p:cNvPr id="4" name="TextBox 4"/>
          <p:cNvSpPr txBox="1"/>
          <p:nvPr/>
        </p:nvSpPr>
        <p:spPr>
          <a:xfrm>
            <a:off x="17264624" y="45721"/>
            <a:ext cx="42125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5667" y="1449334"/>
            <a:ext cx="9069066" cy="5315692"/>
          </a:xfrm>
          <a:custGeom>
            <a:avLst/>
            <a:gdLst/>
            <a:ahLst/>
            <a:cxnLst/>
            <a:rect l="l" t="t" r="r" b="b"/>
            <a:pathLst>
              <a:path w="9069066" h="5315692">
                <a:moveTo>
                  <a:pt x="0" y="0"/>
                </a:moveTo>
                <a:lnTo>
                  <a:pt x="9069066" y="0"/>
                </a:lnTo>
                <a:lnTo>
                  <a:pt x="9069066" y="5315692"/>
                </a:lnTo>
                <a:lnTo>
                  <a:pt x="0" y="5315692"/>
                </a:lnTo>
                <a:lnTo>
                  <a:pt x="0" y="0"/>
                </a:lnTo>
                <a:close/>
              </a:path>
            </a:pathLst>
          </a:custGeom>
          <a:blipFill>
            <a:blip r:embed="rId2"/>
            <a:stretch>
              <a:fillRect/>
            </a:stretch>
          </a:blipFill>
        </p:spPr>
        <p:txBody>
          <a:bodyPr/>
          <a:lstStyle/>
          <a:p>
            <a:endParaRPr lang="en-US"/>
          </a:p>
        </p:txBody>
      </p:sp>
      <p:sp>
        <p:nvSpPr>
          <p:cNvPr id="3" name="Freeform 3"/>
          <p:cNvSpPr/>
          <p:nvPr/>
        </p:nvSpPr>
        <p:spPr>
          <a:xfrm>
            <a:off x="8425266" y="7228390"/>
            <a:ext cx="7868748" cy="1895740"/>
          </a:xfrm>
          <a:custGeom>
            <a:avLst/>
            <a:gdLst/>
            <a:ahLst/>
            <a:cxnLst/>
            <a:rect l="l" t="t" r="r" b="b"/>
            <a:pathLst>
              <a:path w="7868748" h="1895740">
                <a:moveTo>
                  <a:pt x="0" y="0"/>
                </a:moveTo>
                <a:lnTo>
                  <a:pt x="7868748" y="0"/>
                </a:lnTo>
                <a:lnTo>
                  <a:pt x="7868748" y="1895740"/>
                </a:lnTo>
                <a:lnTo>
                  <a:pt x="0" y="18957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187385" y="45720"/>
            <a:ext cx="16584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151889" y="321293"/>
            <a:ext cx="67891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63</a:t>
            </a:r>
          </a:p>
        </p:txBody>
      </p:sp>
      <p:pic>
        <p:nvPicPr>
          <p:cNvPr id="6" name="Picture 5">
            <a:extLst>
              <a:ext uri="{FF2B5EF4-FFF2-40B4-BE49-F238E27FC236}">
                <a16:creationId xmlns:a16="http://schemas.microsoft.com/office/drawing/2014/main" id="{1439FF28-6051-17FA-48A3-E996FE2C3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06" y="321293"/>
            <a:ext cx="10936194" cy="5031750"/>
          </a:xfrm>
          <a:prstGeom prst="rect">
            <a:avLst/>
          </a:prstGeom>
        </p:spPr>
      </p:pic>
      <p:pic>
        <p:nvPicPr>
          <p:cNvPr id="8" name="Picture 7">
            <a:extLst>
              <a:ext uri="{FF2B5EF4-FFF2-40B4-BE49-F238E27FC236}">
                <a16:creationId xmlns:a16="http://schemas.microsoft.com/office/drawing/2014/main" id="{31F87F43-6864-95C1-F261-FBA963AB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906" y="5676900"/>
            <a:ext cx="12279439" cy="310558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2036" y="1635119"/>
            <a:ext cx="13736967" cy="4639322"/>
          </a:xfrm>
          <a:custGeom>
            <a:avLst/>
            <a:gdLst/>
            <a:ahLst/>
            <a:cxnLst/>
            <a:rect l="l" t="t" r="r" b="b"/>
            <a:pathLst>
              <a:path w="13736967" h="4639322">
                <a:moveTo>
                  <a:pt x="0" y="0"/>
                </a:moveTo>
                <a:lnTo>
                  <a:pt x="13736967" y="0"/>
                </a:lnTo>
                <a:lnTo>
                  <a:pt x="13736967" y="4639322"/>
                </a:lnTo>
                <a:lnTo>
                  <a:pt x="0" y="46393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314728" y="45721"/>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485" y="1185459"/>
            <a:ext cx="9135750" cy="5782482"/>
          </a:xfrm>
          <a:custGeom>
            <a:avLst/>
            <a:gdLst/>
            <a:ahLst/>
            <a:cxnLst/>
            <a:rect l="l" t="t" r="r" b="b"/>
            <a:pathLst>
              <a:path w="9135750" h="5782482">
                <a:moveTo>
                  <a:pt x="0" y="0"/>
                </a:moveTo>
                <a:lnTo>
                  <a:pt x="9135750" y="0"/>
                </a:lnTo>
                <a:lnTo>
                  <a:pt x="9135750" y="5782482"/>
                </a:lnTo>
                <a:lnTo>
                  <a:pt x="0" y="5782482"/>
                </a:lnTo>
                <a:lnTo>
                  <a:pt x="0" y="0"/>
                </a:lnTo>
                <a:close/>
              </a:path>
            </a:pathLst>
          </a:custGeom>
          <a:blipFill>
            <a:blip r:embed="rId2"/>
            <a:stretch>
              <a:fillRect/>
            </a:stretch>
          </a:blipFill>
        </p:spPr>
        <p:txBody>
          <a:bodyPr/>
          <a:lstStyle/>
          <a:p>
            <a:endParaRPr lang="en-US"/>
          </a:p>
        </p:txBody>
      </p:sp>
      <p:sp>
        <p:nvSpPr>
          <p:cNvPr id="3" name="Freeform 3"/>
          <p:cNvSpPr/>
          <p:nvPr/>
        </p:nvSpPr>
        <p:spPr>
          <a:xfrm>
            <a:off x="8030937" y="6967941"/>
            <a:ext cx="7773485" cy="1991003"/>
          </a:xfrm>
          <a:custGeom>
            <a:avLst/>
            <a:gdLst/>
            <a:ahLst/>
            <a:cxnLst/>
            <a:rect l="l" t="t" r="r" b="b"/>
            <a:pathLst>
              <a:path w="7773485" h="1991003">
                <a:moveTo>
                  <a:pt x="0" y="0"/>
                </a:moveTo>
                <a:lnTo>
                  <a:pt x="7773485" y="0"/>
                </a:lnTo>
                <a:lnTo>
                  <a:pt x="7773485" y="1991003"/>
                </a:lnTo>
                <a:lnTo>
                  <a:pt x="0" y="199100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26421" y="45721"/>
            <a:ext cx="81920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076733" y="45721"/>
            <a:ext cx="7005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66</a:t>
            </a:r>
          </a:p>
        </p:txBody>
      </p:sp>
      <p:pic>
        <p:nvPicPr>
          <p:cNvPr id="6" name="Picture 5">
            <a:extLst>
              <a:ext uri="{FF2B5EF4-FFF2-40B4-BE49-F238E27FC236}">
                <a16:creationId xmlns:a16="http://schemas.microsoft.com/office/drawing/2014/main" id="{C33539C3-0BD1-C31F-7771-11FFAF82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98" y="310687"/>
            <a:ext cx="11850754" cy="5468113"/>
          </a:xfrm>
          <a:prstGeom prst="rect">
            <a:avLst/>
          </a:prstGeom>
        </p:spPr>
      </p:pic>
      <p:pic>
        <p:nvPicPr>
          <p:cNvPr id="8" name="Picture 7">
            <a:extLst>
              <a:ext uri="{FF2B5EF4-FFF2-40B4-BE49-F238E27FC236}">
                <a16:creationId xmlns:a16="http://schemas.microsoft.com/office/drawing/2014/main" id="{28EEFA04-7967-5F26-F537-AF9DF3F2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838700"/>
            <a:ext cx="12460439" cy="436305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569" y="722737"/>
            <a:ext cx="11241392" cy="3019846"/>
          </a:xfrm>
          <a:custGeom>
            <a:avLst/>
            <a:gdLst/>
            <a:ahLst/>
            <a:cxnLst/>
            <a:rect l="l" t="t" r="r" b="b"/>
            <a:pathLst>
              <a:path w="11241392" h="3019846">
                <a:moveTo>
                  <a:pt x="0" y="0"/>
                </a:moveTo>
                <a:lnTo>
                  <a:pt x="11241392" y="0"/>
                </a:lnTo>
                <a:lnTo>
                  <a:pt x="11241392" y="3019846"/>
                </a:lnTo>
                <a:lnTo>
                  <a:pt x="0" y="3019846"/>
                </a:lnTo>
                <a:lnTo>
                  <a:pt x="0" y="0"/>
                </a:lnTo>
                <a:close/>
              </a:path>
            </a:pathLst>
          </a:custGeom>
          <a:blipFill>
            <a:blip r:embed="rId2"/>
            <a:stretch>
              <a:fillRect l="-9871" r="-9871"/>
            </a:stretch>
          </a:blipFill>
        </p:spPr>
        <p:txBody>
          <a:bodyPr/>
          <a:lstStyle/>
          <a:p>
            <a:endParaRPr lang="en-US"/>
          </a:p>
        </p:txBody>
      </p:sp>
      <p:sp>
        <p:nvSpPr>
          <p:cNvPr id="3" name="Freeform 3"/>
          <p:cNvSpPr/>
          <p:nvPr/>
        </p:nvSpPr>
        <p:spPr>
          <a:xfrm>
            <a:off x="685300" y="4328711"/>
            <a:ext cx="7163800" cy="5744377"/>
          </a:xfrm>
          <a:custGeom>
            <a:avLst/>
            <a:gdLst/>
            <a:ahLst/>
            <a:cxnLst/>
            <a:rect l="l" t="t" r="r" b="b"/>
            <a:pathLst>
              <a:path w="7163800" h="5744377">
                <a:moveTo>
                  <a:pt x="0" y="0"/>
                </a:moveTo>
                <a:lnTo>
                  <a:pt x="7163800" y="0"/>
                </a:lnTo>
                <a:lnTo>
                  <a:pt x="7163800" y="5744377"/>
                </a:lnTo>
                <a:lnTo>
                  <a:pt x="0" y="5744377"/>
                </a:lnTo>
                <a:lnTo>
                  <a:pt x="0" y="0"/>
                </a:lnTo>
                <a:close/>
              </a:path>
            </a:pathLst>
          </a:custGeom>
          <a:blipFill>
            <a:blip r:embed="rId3"/>
            <a:stretch>
              <a:fillRect/>
            </a:stretch>
          </a:blipFill>
        </p:spPr>
        <p:txBody>
          <a:bodyPr/>
          <a:lstStyle/>
          <a:p>
            <a:endParaRPr lang="en-US"/>
          </a:p>
        </p:txBody>
      </p:sp>
      <p:sp>
        <p:nvSpPr>
          <p:cNvPr id="4" name="Freeform 4"/>
          <p:cNvSpPr/>
          <p:nvPr/>
        </p:nvSpPr>
        <p:spPr>
          <a:xfrm>
            <a:off x="8909133" y="7799975"/>
            <a:ext cx="7906853" cy="1848108"/>
          </a:xfrm>
          <a:custGeom>
            <a:avLst/>
            <a:gdLst/>
            <a:ahLst/>
            <a:cxnLst/>
            <a:rect l="l" t="t" r="r" b="b"/>
            <a:pathLst>
              <a:path w="7906853" h="1848108">
                <a:moveTo>
                  <a:pt x="0" y="0"/>
                </a:moveTo>
                <a:lnTo>
                  <a:pt x="7906853" y="0"/>
                </a:lnTo>
                <a:lnTo>
                  <a:pt x="7906853" y="1848108"/>
                </a:lnTo>
                <a:lnTo>
                  <a:pt x="0" y="1848108"/>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D8264593-7277-B0B0-FB1C-2D77161BB87A}"/>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67</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68</a:t>
            </a:r>
          </a:p>
        </p:txBody>
      </p:sp>
      <p:pic>
        <p:nvPicPr>
          <p:cNvPr id="6" name="Picture 5">
            <a:extLst>
              <a:ext uri="{FF2B5EF4-FFF2-40B4-BE49-F238E27FC236}">
                <a16:creationId xmlns:a16="http://schemas.microsoft.com/office/drawing/2014/main" id="{CDC3146D-9D92-D413-5A37-9340805EA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82274"/>
            <a:ext cx="11660227" cy="5353797"/>
          </a:xfrm>
          <a:prstGeom prst="rect">
            <a:avLst/>
          </a:prstGeom>
        </p:spPr>
      </p:pic>
      <p:pic>
        <p:nvPicPr>
          <p:cNvPr id="8" name="Picture 7">
            <a:extLst>
              <a:ext uri="{FF2B5EF4-FFF2-40B4-BE49-F238E27FC236}">
                <a16:creationId xmlns:a16="http://schemas.microsoft.com/office/drawing/2014/main" id="{CC2499B8-CFD1-798C-742A-EC0762495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610100"/>
            <a:ext cx="12851018" cy="441069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440" y="877946"/>
            <a:ext cx="13965599" cy="3715268"/>
          </a:xfrm>
          <a:custGeom>
            <a:avLst/>
            <a:gdLst/>
            <a:ahLst/>
            <a:cxnLst/>
            <a:rect l="l" t="t" r="r" b="b"/>
            <a:pathLst>
              <a:path w="13965599" h="3715268">
                <a:moveTo>
                  <a:pt x="0" y="0"/>
                </a:moveTo>
                <a:lnTo>
                  <a:pt x="13965599" y="0"/>
                </a:lnTo>
                <a:lnTo>
                  <a:pt x="13965599" y="3715268"/>
                </a:lnTo>
                <a:lnTo>
                  <a:pt x="0" y="3715268"/>
                </a:lnTo>
                <a:lnTo>
                  <a:pt x="0" y="0"/>
                </a:lnTo>
                <a:close/>
              </a:path>
            </a:pathLst>
          </a:custGeom>
          <a:blipFill>
            <a:blip r:embed="rId2"/>
            <a:stretch>
              <a:fillRect/>
            </a:stretch>
          </a:blipFill>
        </p:spPr>
        <p:txBody>
          <a:bodyPr/>
          <a:lstStyle/>
          <a:p>
            <a:endParaRPr lang="en-US"/>
          </a:p>
        </p:txBody>
      </p:sp>
      <p:sp>
        <p:nvSpPr>
          <p:cNvPr id="3" name="Freeform 3"/>
          <p:cNvSpPr/>
          <p:nvPr/>
        </p:nvSpPr>
        <p:spPr>
          <a:xfrm>
            <a:off x="0" y="4345884"/>
            <a:ext cx="9783540" cy="5344271"/>
          </a:xfrm>
          <a:custGeom>
            <a:avLst/>
            <a:gdLst/>
            <a:ahLst/>
            <a:cxnLst/>
            <a:rect l="l" t="t" r="r" b="b"/>
            <a:pathLst>
              <a:path w="9783540" h="5344271">
                <a:moveTo>
                  <a:pt x="0" y="0"/>
                </a:moveTo>
                <a:lnTo>
                  <a:pt x="9783540" y="0"/>
                </a:lnTo>
                <a:lnTo>
                  <a:pt x="9783540" y="5344271"/>
                </a:lnTo>
                <a:lnTo>
                  <a:pt x="0" y="5344271"/>
                </a:lnTo>
                <a:lnTo>
                  <a:pt x="0" y="0"/>
                </a:lnTo>
                <a:close/>
              </a:path>
            </a:pathLst>
          </a:custGeom>
          <a:blipFill>
            <a:blip r:embed="rId3"/>
            <a:stretch>
              <a:fillRect/>
            </a:stretch>
          </a:blipFill>
        </p:spPr>
        <p:txBody>
          <a:bodyPr/>
          <a:lstStyle/>
          <a:p>
            <a:endParaRPr lang="en-US"/>
          </a:p>
        </p:txBody>
      </p:sp>
      <p:sp>
        <p:nvSpPr>
          <p:cNvPr id="4" name="Freeform 4"/>
          <p:cNvSpPr/>
          <p:nvPr/>
        </p:nvSpPr>
        <p:spPr>
          <a:xfrm>
            <a:off x="8452125" y="8212493"/>
            <a:ext cx="9564435" cy="2010056"/>
          </a:xfrm>
          <a:custGeom>
            <a:avLst/>
            <a:gdLst/>
            <a:ahLst/>
            <a:cxnLst/>
            <a:rect l="l" t="t" r="r" b="b"/>
            <a:pathLst>
              <a:path w="9564435" h="2010056">
                <a:moveTo>
                  <a:pt x="0" y="0"/>
                </a:moveTo>
                <a:lnTo>
                  <a:pt x="9564435" y="0"/>
                </a:lnTo>
                <a:lnTo>
                  <a:pt x="9564435" y="2010056"/>
                </a:lnTo>
                <a:lnTo>
                  <a:pt x="0" y="201005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7101785" y="45720"/>
            <a:ext cx="82333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2963314"/>
            <a:ext cx="15697200" cy="6306022"/>
          </a:xfrm>
          <a:prstGeom prst="rect">
            <a:avLst/>
          </a:prstGeom>
        </p:spPr>
        <p:txBody>
          <a:bodyPr wrap="square" lIns="0" tIns="0" rIns="0" bIns="0" rtlCol="0" anchor="t">
            <a:spAutoFit/>
          </a:bodyPr>
          <a:lstStyle/>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and Henley (1997) are well-known for their work on statistical classification methods in credit scoring.</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In their paper, they reviewed and compared traditional methods like logistic regression, discriminant analysis, and others, discussing their application in credit scoring and credit card approval processes.</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They emphasized the importance of model accuracy and the trade-offs involved in choosing different statistical techniques.</a:t>
            </a:r>
          </a:p>
          <a:p>
            <a:pPr marL="683261" lvl="2" indent="-227754"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1" lvl="2" indent="-227754"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a:t>
            </a:r>
            <a:r>
              <a:rPr lang="en-US" sz="3000" b="1" dirty="0">
                <a:solidFill>
                  <a:srgbClr val="000000"/>
                </a:solidFill>
                <a:latin typeface="Palatino Linotype" panose="02040502050505030304" pitchFamily="18" charset="0"/>
                <a:ea typeface="Verdana" panose="020B0604030504040204" pitchFamily="34" charset="0"/>
                <a:cs typeface="Times New Roman Bold"/>
                <a:sym typeface="Times New Roman Bold"/>
              </a:rPr>
              <a:t>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D. J., &amp; Henley, W. E. (1997). Statistical classification methods in consumer credit scoring: A review. Journal of the Royal Statistical Society: Series A (Statistics in Society), 160(3), 523-541.</a:t>
            </a:r>
          </a:p>
        </p:txBody>
      </p:sp>
      <p:sp>
        <p:nvSpPr>
          <p:cNvPr id="6" name="TextBox 6"/>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a:t>
            </a:r>
          </a:p>
        </p:txBody>
      </p:sp>
      <p:sp>
        <p:nvSpPr>
          <p:cNvPr id="7" name="TextBox 7"/>
          <p:cNvSpPr txBox="1"/>
          <p:nvPr/>
        </p:nvSpPr>
        <p:spPr>
          <a:xfrm>
            <a:off x="-263210" y="377453"/>
            <a:ext cx="18227040" cy="1366080"/>
          </a:xfrm>
          <a:prstGeom prst="rect">
            <a:avLst/>
          </a:prstGeom>
        </p:spPr>
        <p:txBody>
          <a:bodyPr wrap="square" lIns="0" tIns="0" rIns="0" bIns="0" rtlCol="0" anchor="t">
            <a:spAutoFit/>
          </a:bodyPr>
          <a:lstStyle/>
          <a:p>
            <a:pPr marL="1756957" lvl="2" indent="-585652">
              <a:lnSpc>
                <a:spcPts val="11520"/>
              </a:lnSpc>
            </a:pPr>
            <a:r>
              <a:rPr lang="en-US" sz="7000" dirty="0">
                <a:solidFill>
                  <a:srgbClr val="000000"/>
                </a:solidFill>
                <a:latin typeface="Bell MT" panose="02020503060305020303" pitchFamily="18" charset="0"/>
                <a:ea typeface="Times New Roman"/>
                <a:cs typeface="Times New Roman"/>
                <a:sym typeface="Times New Roman"/>
              </a:rPr>
              <a:t>David J. Hand and William E. Henley</a:t>
            </a:r>
          </a:p>
        </p:txBody>
      </p:sp>
      <p:sp>
        <p:nvSpPr>
          <p:cNvPr id="8" name="TextBox 7">
            <a:extLst>
              <a:ext uri="{FF2B5EF4-FFF2-40B4-BE49-F238E27FC236}">
                <a16:creationId xmlns:a16="http://schemas.microsoft.com/office/drawing/2014/main" id="{26307506-CB95-5F29-B380-034A908C2179}"/>
              </a:ext>
            </a:extLst>
          </p:cNvPr>
          <p:cNvSpPr txBox="1"/>
          <p:nvPr/>
        </p:nvSpPr>
        <p:spPr>
          <a:xfrm>
            <a:off x="30480" y="1562100"/>
            <a:ext cx="5562600" cy="1242648"/>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3851" y="1841861"/>
            <a:ext cx="15440298" cy="3592287"/>
          </a:xfrm>
          <a:custGeom>
            <a:avLst/>
            <a:gdLst/>
            <a:ahLst/>
            <a:cxnLst/>
            <a:rect l="l" t="t" r="r" b="b"/>
            <a:pathLst>
              <a:path w="15440298" h="3592287">
                <a:moveTo>
                  <a:pt x="0" y="0"/>
                </a:moveTo>
                <a:lnTo>
                  <a:pt x="15440298" y="0"/>
                </a:lnTo>
                <a:lnTo>
                  <a:pt x="15440298" y="3592287"/>
                </a:lnTo>
                <a:lnTo>
                  <a:pt x="0" y="3592287"/>
                </a:lnTo>
                <a:lnTo>
                  <a:pt x="0" y="0"/>
                </a:lnTo>
                <a:close/>
              </a:path>
            </a:pathLst>
          </a:custGeom>
          <a:blipFill>
            <a:blip r:embed="rId2"/>
            <a:stretch>
              <a:fillRect l="-5245" t="-95634" r="-13198" b="-90730"/>
            </a:stretch>
          </a:blipFill>
        </p:spPr>
        <p:txBody>
          <a:bodyPr/>
          <a:lstStyle/>
          <a:p>
            <a:endParaRPr lang="en-US"/>
          </a:p>
        </p:txBody>
      </p:sp>
      <p:sp>
        <p:nvSpPr>
          <p:cNvPr id="3" name="TextBox 3"/>
          <p:cNvSpPr txBox="1"/>
          <p:nvPr/>
        </p:nvSpPr>
        <p:spPr>
          <a:xfrm>
            <a:off x="16237489" y="170981"/>
            <a:ext cx="1620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3162300"/>
            <a:ext cx="15863978" cy="5151860"/>
          </a:xfrm>
          <a:prstGeom prst="rect">
            <a:avLst/>
          </a:prstGeom>
        </p:spPr>
        <p:txBody>
          <a:bodyPr wrap="square" lIns="0" tIns="0" rIns="0" bIns="0" rtlCol="0" anchor="t">
            <a:spAutoFit/>
          </a:bodyPr>
          <a:lstStyle/>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Siddiqi contributed significantly to the field with his book Credit Risk Scorecards: Developing and Implementing Intelligent Credit Scoring. </a:t>
            </a:r>
          </a:p>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He discussed the development of credit risk scorecards, which are widely used in the industry for credit card approval decisions. His work focuses on the practical aspects of implementing credit scoring models in financial institutions.</a:t>
            </a:r>
          </a:p>
          <a:p>
            <a:pPr marL="683260" lvl="2" indent="-227753"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Siddiqi, N. (2012). Credit Risk Scorecards: Developing and Implementing Intelligent Credit   </a:t>
            </a: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Scoring. John Wiley &amp; Sons.</a:t>
            </a:r>
          </a:p>
        </p:txBody>
      </p:sp>
      <p:sp>
        <p:nvSpPr>
          <p:cNvPr id="7" name="TextBox 7"/>
          <p:cNvSpPr txBox="1"/>
          <p:nvPr/>
        </p:nvSpPr>
        <p:spPr>
          <a:xfrm>
            <a:off x="1003268" y="533034"/>
            <a:ext cx="17114520" cy="1373518"/>
          </a:xfrm>
          <a:prstGeom prst="rect">
            <a:avLst/>
          </a:prstGeom>
        </p:spPr>
        <p:txBody>
          <a:bodyPr wrap="square" lIns="0" tIns="0" rIns="0" bIns="0" rtlCol="0" anchor="t">
            <a:spAutoFit/>
          </a:bodyPr>
          <a:lstStyle/>
          <a:p>
            <a:pPr>
              <a:lnSpc>
                <a:spcPts val="11512"/>
              </a:lnSpc>
            </a:pPr>
            <a:r>
              <a:rPr lang="en-US" sz="7000" dirty="0">
                <a:solidFill>
                  <a:srgbClr val="000000"/>
                </a:solidFill>
                <a:latin typeface="Bell MT" panose="02020503060305020303" pitchFamily="18" charset="0"/>
                <a:ea typeface="Times New Roman"/>
                <a:cs typeface="Times New Roman"/>
                <a:sym typeface="Times New Roman"/>
              </a:rPr>
              <a:t>Siddiqi Naeem</a:t>
            </a:r>
          </a:p>
        </p:txBody>
      </p:sp>
      <p:sp>
        <p:nvSpPr>
          <p:cNvPr id="8" name="TextBox 7">
            <a:extLst>
              <a:ext uri="{FF2B5EF4-FFF2-40B4-BE49-F238E27FC236}">
                <a16:creationId xmlns:a16="http://schemas.microsoft.com/office/drawing/2014/main" id="{D1EB7F84-512E-0EAE-D572-1906FD36D7B1}"/>
              </a:ext>
            </a:extLst>
          </p:cNvPr>
          <p:cNvSpPr txBox="1"/>
          <p:nvPr/>
        </p:nvSpPr>
        <p:spPr>
          <a:xfrm>
            <a:off x="-152400" y="1562100"/>
            <a:ext cx="15697200" cy="1238994"/>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
        <p:nvSpPr>
          <p:cNvPr id="5" name="TextBox 6">
            <a:extLst>
              <a:ext uri="{FF2B5EF4-FFF2-40B4-BE49-F238E27FC236}">
                <a16:creationId xmlns:a16="http://schemas.microsoft.com/office/drawing/2014/main" id="{CC1E29F0-B6D6-5413-58B0-7A4DBDD11B6C}"/>
              </a:ext>
            </a:extLst>
          </p:cNvPr>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02409" y="45720"/>
            <a:ext cx="29310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imes New Roman" panose="02020603050405020304" pitchFamily="18" charset="0"/>
                <a:ea typeface="TT Rounds Condensed"/>
                <a:cs typeface="Times New Roman" panose="02020603050405020304" pitchFamily="18" charset="0"/>
                <a:sym typeface="TT Rounds Condensed"/>
              </a:rPr>
              <a:t>7</a:t>
            </a:r>
          </a:p>
        </p:txBody>
      </p:sp>
      <p:pic>
        <p:nvPicPr>
          <p:cNvPr id="8" name="Picture 7">
            <a:extLst>
              <a:ext uri="{FF2B5EF4-FFF2-40B4-BE49-F238E27FC236}">
                <a16:creationId xmlns:a16="http://schemas.microsoft.com/office/drawing/2014/main" id="{F57779A9-CC7A-12FB-4172-D1B9869A9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6" y="45720"/>
            <a:ext cx="18288000" cy="10241280"/>
          </a:xfrm>
          <a:prstGeom prst="rect">
            <a:avLst/>
          </a:prstGeom>
        </p:spPr>
      </p:pic>
      <p:sp>
        <p:nvSpPr>
          <p:cNvPr id="5" name="TextBox 2">
            <a:extLst>
              <a:ext uri="{FF2B5EF4-FFF2-40B4-BE49-F238E27FC236}">
                <a16:creationId xmlns:a16="http://schemas.microsoft.com/office/drawing/2014/main" id="{466C1E2E-6E67-9702-D2CB-598910E34023}"/>
              </a:ext>
            </a:extLst>
          </p:cNvPr>
          <p:cNvSpPr txBox="1"/>
          <p:nvPr/>
        </p:nvSpPr>
        <p:spPr>
          <a:xfrm>
            <a:off x="-17206" y="3467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DESCRIPTION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1985</TotalTime>
  <Words>2141</Words>
  <Application>Microsoft Office PowerPoint</Application>
  <PresentationFormat>Custom</PresentationFormat>
  <Paragraphs>679</Paragraphs>
  <Slides>70</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6" baseType="lpstr">
      <vt:lpstr>LatO</vt:lpstr>
      <vt:lpstr>Palatino Linotype</vt:lpstr>
      <vt:lpstr>Calibri</vt:lpstr>
      <vt:lpstr>TT Rounds Condensed</vt:lpstr>
      <vt:lpstr>Bell MT</vt:lpstr>
      <vt:lpstr>Times New Roman Bold</vt:lpstr>
      <vt:lpstr>Plantagenet Cherokee</vt:lpstr>
      <vt:lpstr>Aptos</vt:lpstr>
      <vt:lpstr>Arial</vt:lpstr>
      <vt:lpstr>Tahoma</vt:lpstr>
      <vt:lpstr>Times New Roman</vt:lpstr>
      <vt:lpstr>Agrandir</vt:lpstr>
      <vt:lpstr>TT Rounds Condensed Bold</vt:lpstr>
      <vt:lpstr>Wingdings</vt:lpstr>
      <vt:lpstr>Office Theme</vt:lpstr>
      <vt:lpstr>Worksheet</vt:lpstr>
      <vt:lpstr>PowerPoint Presentation</vt:lpstr>
      <vt:lpstr>PowerPoint Presentation</vt:lpstr>
      <vt:lpstr>PowerPoint Presentation</vt:lpstr>
      <vt:lpstr>PowerPoint Presentation</vt:lpstr>
      <vt:lpstr>    How Credit Cards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Credit_Card_Approval_Presentation_NEW.pptx</dc:title>
  <dc:creator>PYATA PARAMESH</dc:creator>
  <cp:lastModifiedBy>hemanth Kumar</cp:lastModifiedBy>
  <cp:revision>12</cp:revision>
  <dcterms:created xsi:type="dcterms:W3CDTF">2006-08-16T00:00:00Z</dcterms:created>
  <dcterms:modified xsi:type="dcterms:W3CDTF">2024-09-06T02:15:24Z</dcterms:modified>
  <dc:identifier>DAGOreafAK0</dc:identifier>
</cp:coreProperties>
</file>